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7" r:id="rId1"/>
  </p:sldMasterIdLst>
  <p:notesMasterIdLst>
    <p:notesMasterId r:id="rId31"/>
  </p:notesMasterIdLst>
  <p:handoutMasterIdLst>
    <p:handoutMasterId r:id="rId32"/>
  </p:handoutMasterIdLst>
  <p:sldIdLst>
    <p:sldId id="256" r:id="rId2"/>
    <p:sldId id="465" r:id="rId3"/>
    <p:sldId id="266" r:id="rId4"/>
    <p:sldId id="383" r:id="rId5"/>
    <p:sldId id="466" r:id="rId6"/>
    <p:sldId id="397" r:id="rId7"/>
    <p:sldId id="447" r:id="rId8"/>
    <p:sldId id="446" r:id="rId9"/>
    <p:sldId id="448" r:id="rId10"/>
    <p:sldId id="449" r:id="rId11"/>
    <p:sldId id="450" r:id="rId12"/>
    <p:sldId id="451" r:id="rId13"/>
    <p:sldId id="452" r:id="rId14"/>
    <p:sldId id="453" r:id="rId15"/>
    <p:sldId id="456" r:id="rId16"/>
    <p:sldId id="472" r:id="rId17"/>
    <p:sldId id="458" r:id="rId18"/>
    <p:sldId id="467" r:id="rId19"/>
    <p:sldId id="459" r:id="rId20"/>
    <p:sldId id="457" r:id="rId21"/>
    <p:sldId id="460" r:id="rId22"/>
    <p:sldId id="461" r:id="rId23"/>
    <p:sldId id="468" r:id="rId24"/>
    <p:sldId id="470" r:id="rId25"/>
    <p:sldId id="462" r:id="rId26"/>
    <p:sldId id="463" r:id="rId27"/>
    <p:sldId id="464" r:id="rId28"/>
    <p:sldId id="471" r:id="rId29"/>
    <p:sldId id="469" r:id="rId30"/>
  </p:sldIdLst>
  <p:sldSz cx="9144000" cy="6858000" type="screen4x3"/>
  <p:notesSz cx="6858000" cy="9144000"/>
  <p:embeddedFontLst>
    <p:embeddedFont>
      <p:font typeface="Tahoma" pitchFamily="34" charset="0"/>
      <p:regular r:id="rId33"/>
      <p:bold r:id="rId34"/>
    </p:embeddedFont>
    <p:embeddedFont>
      <p:font typeface="한글아씨-테트리스M" pitchFamily="18" charset="-127"/>
      <p:regular r:id="rId35"/>
    </p:embeddedFont>
    <p:embeddedFont>
      <p:font typeface="나눔고딕코딩" pitchFamily="49" charset="-127"/>
      <p:regular r:id="rId36"/>
      <p:bold r:id="rId37"/>
    </p:embeddedFont>
    <p:embeddedFont>
      <p:font typeface="맑은 고딕" pitchFamily="50" charset="-127"/>
      <p:regular r:id="rId38"/>
      <p:bold r:id="rId39"/>
    </p:embeddedFont>
    <p:embeddedFont>
      <p:font typeface="HY견고딕" pitchFamily="18" charset="-127"/>
      <p:regular r:id="rId40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F1FF"/>
    <a:srgbClr val="97E1FF"/>
    <a:srgbClr val="00A4E6"/>
    <a:srgbClr val="5BD0FF"/>
    <a:srgbClr val="29C2FF"/>
    <a:srgbClr val="11BBFF"/>
    <a:srgbClr val="21C0FF"/>
    <a:srgbClr val="ABE7FF"/>
    <a:srgbClr val="B7EAFF"/>
    <a:srgbClr val="75D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46" autoAdjust="0"/>
    <p:restoredTop sz="94213" autoAdjust="0"/>
  </p:normalViewPr>
  <p:slideViewPr>
    <p:cSldViewPr>
      <p:cViewPr>
        <p:scale>
          <a:sx n="70" d="100"/>
          <a:sy n="70" d="100"/>
        </p:scale>
        <p:origin x="-618" y="-174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-37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2014-11-08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2014-11-08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229225"/>
            <a:ext cx="9144000" cy="162877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50825" y="4471988"/>
            <a:ext cx="3600450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5400" smtClean="0">
                <a:latin typeface="한글아씨-테트리스M" pitchFamily="18" charset="-127"/>
                <a:ea typeface="한글아씨-테트리스M" pitchFamily="18" charset="-127"/>
              </a:rPr>
              <a:t>익스플로링 아두이노</a:t>
            </a:r>
          </a:p>
        </p:txBody>
      </p:sp>
      <p:pic>
        <p:nvPicPr>
          <p:cNvPr id="5" name="Picture 3" descr="C:\Users\user\Desktop\익스플로링 아두이노 표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863" y="0"/>
            <a:ext cx="5545137" cy="516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33375"/>
            <a:ext cx="19050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C:\Users\user\Desktop\익스플로링 아두이노 표1-1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836613"/>
            <a:ext cx="3024187" cy="193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29854" y="5454352"/>
            <a:ext cx="7222466" cy="1143000"/>
          </a:xfrm>
        </p:spPr>
        <p:txBody>
          <a:bodyPr/>
          <a:lstStyle>
            <a:lvl1pPr algn="l">
              <a:defRPr sz="6000">
                <a:solidFill>
                  <a:schemeClr val="bg1"/>
                </a:solidFill>
                <a:latin typeface="한글아씨-테트리스M" panose="02030504000101010101" pitchFamily="18" charset="-127"/>
                <a:ea typeface="한글아씨-테트리스M" panose="02030504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3634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663" y="485775"/>
            <a:ext cx="12160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612775" y="981075"/>
            <a:ext cx="7991475" cy="36988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dirty="0" smtClean="0">
                <a:latin typeface="HY견고딕" pitchFamily="18" charset="-127"/>
                <a:ea typeface="HY견고딕" pitchFamily="18" charset="-127"/>
              </a:rPr>
              <a:t>IT </a:t>
            </a:r>
            <a:r>
              <a:rPr kumimoji="0" lang="en-US" altLang="ko-KR" sz="1800" dirty="0" err="1" smtClean="0">
                <a:latin typeface="HY견고딕" pitchFamily="18" charset="-127"/>
                <a:ea typeface="HY견고딕" pitchFamily="18" charset="-127"/>
              </a:rPr>
              <a:t>CookBook</a:t>
            </a:r>
            <a:r>
              <a:rPr kumimoji="0" lang="en-US" altLang="ko-KR" sz="1800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ko-KR" altLang="en-US" sz="1800" dirty="0" err="1" smtClean="0">
                <a:latin typeface="HY견고딕" pitchFamily="18" charset="-127"/>
                <a:ea typeface="HY견고딕" pitchFamily="18" charset="-127"/>
              </a:rPr>
              <a:t>익스플로링</a:t>
            </a:r>
            <a:r>
              <a:rPr kumimoji="0" lang="ko-KR" altLang="en-US" sz="18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800" dirty="0" err="1" smtClean="0">
                <a:latin typeface="HY견고딕" pitchFamily="18" charset="-127"/>
                <a:ea typeface="HY견고딕" pitchFamily="18" charset="-127"/>
              </a:rPr>
              <a:t>아두이노</a:t>
            </a:r>
            <a:endParaRPr kumimoji="0" lang="de-DE" altLang="ko-KR" sz="14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612775" y="1484313"/>
            <a:ext cx="7991475" cy="1501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100" dirty="0" err="1">
                <a:ea typeface="맑은 고딕" pitchFamily="50" charset="-127"/>
              </a:rPr>
              <a:t>한빛아카데미</a:t>
            </a:r>
            <a:r>
              <a:rPr kumimoji="0" lang="ko-KR" altLang="en-US" sz="1100" dirty="0">
                <a:ea typeface="맑은 고딕" pitchFamily="50" charset="-127"/>
              </a:rPr>
              <a:t>㈜에 있습니다</a:t>
            </a:r>
            <a:r>
              <a:rPr kumimoji="0" lang="en-US" altLang="ko-KR" sz="1100" dirty="0">
                <a:ea typeface="맑은 고딕" pitchFamily="50" charset="-127"/>
              </a:rPr>
              <a:t>.</a:t>
            </a:r>
            <a:r>
              <a:rPr kumimoji="0" lang="ko-KR" altLang="en-US" sz="11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1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1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4"/>
          <p:cNvSpPr/>
          <p:nvPr userDrawn="1"/>
        </p:nvSpPr>
        <p:spPr>
          <a:xfrm>
            <a:off x="323850" y="404813"/>
            <a:ext cx="8497888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4005336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4" name="모서리가 둥근 직사각형 8"/>
          <p:cNvSpPr/>
          <p:nvPr userDrawn="1"/>
        </p:nvSpPr>
        <p:spPr>
          <a:xfrm>
            <a:off x="323850" y="404813"/>
            <a:ext cx="8497888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800" b="1">
                <a:solidFill>
                  <a:schemeClr val="accent5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2795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4" name="모서리가 둥근 직사각형 8"/>
          <p:cNvSpPr/>
          <p:nvPr userDrawn="1"/>
        </p:nvSpPr>
        <p:spPr>
          <a:xfrm>
            <a:off x="323850" y="404813"/>
            <a:ext cx="8497888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accent5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0704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124075" y="908050"/>
            <a:ext cx="2339975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4464050" y="908050"/>
            <a:ext cx="2339975" cy="0"/>
          </a:xfrm>
          <a:prstGeom prst="line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6804025" y="908050"/>
            <a:ext cx="2339975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0" y="908050"/>
            <a:ext cx="2339975" cy="0"/>
          </a:xfrm>
          <a:prstGeom prst="line">
            <a:avLst/>
          </a:prstGeom>
          <a:ln w="76200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184745"/>
            <a:ext cx="8568952" cy="548680"/>
          </a:xfrm>
        </p:spPr>
        <p:txBody>
          <a:bodyPr/>
          <a:lstStyle>
            <a:lvl1pPr algn="l">
              <a:defRPr sz="2400" b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323528" y="1124744"/>
            <a:ext cx="8496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5">
                  <a:lumMod val="50000"/>
                </a:schemeClr>
              </a:buClr>
              <a:buFont typeface="Wingdings" pitchFamily="2" charset="2"/>
              <a:buChar char="n"/>
              <a:defRPr sz="2000" b="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marL="990600" indent="-180975"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6429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0825" y="274638"/>
            <a:ext cx="87137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0825" y="1600200"/>
            <a:ext cx="8713788" cy="485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150"/>
            <a:ext cx="2133600" cy="254000"/>
          </a:xfrm>
          <a:prstGeom prst="rect">
            <a:avLst/>
          </a:prstGeom>
        </p:spPr>
        <p:txBody>
          <a:bodyPr/>
          <a:lstStyle>
            <a:lvl1pPr>
              <a:defRPr sz="1000">
                <a:ea typeface="굴림" charset="-127"/>
              </a:defRPr>
            </a:lvl1pPr>
          </a:lstStyle>
          <a:p>
            <a:pPr>
              <a:defRPr/>
            </a:pPr>
            <a:fld id="{596C0DF0-3143-4BFB-8F2A-1505BC79710F}" type="datetimeFigureOut">
              <a:rPr lang="ko-KR" altLang="en-US"/>
              <a:pPr>
                <a:defRPr/>
              </a:pPr>
              <a:t>2014-11-08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4625"/>
            <a:ext cx="2895600" cy="254000"/>
          </a:xfrm>
          <a:prstGeom prst="rect">
            <a:avLst/>
          </a:prstGeom>
        </p:spPr>
        <p:txBody>
          <a:bodyPr/>
          <a:lstStyle>
            <a:lvl1pPr>
              <a:defRPr sz="1000"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100"/>
            <a:ext cx="2133600" cy="254000"/>
          </a:xfrm>
          <a:prstGeom prst="rect">
            <a:avLst/>
          </a:prstGeom>
        </p:spPr>
        <p:txBody>
          <a:bodyPr/>
          <a:lstStyle>
            <a:lvl1pPr>
              <a:defRPr sz="1000">
                <a:ea typeface="굴림" charset="-127"/>
              </a:defRPr>
            </a:lvl1pPr>
          </a:lstStyle>
          <a:p>
            <a:pPr>
              <a:defRPr/>
            </a:pPr>
            <a:fld id="{AC62DA3C-1EDE-4DEB-801E-D290912190A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709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2c-bus.org/how-i2c-hardware-works/" TargetMode="External"/><Relationship Id="rId2" Type="http://schemas.openxmlformats.org/officeDocument/2006/relationships/hyperlink" Target="http://cubloc.blog.me/220071045671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Chapter8. I</a:t>
            </a:r>
            <a:r>
              <a:rPr lang="en-US" altLang="ko-KR" baseline="30000" dirty="0" smtClean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통신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</a:t>
            </a:r>
            <a:r>
              <a:rPr lang="en-US" altLang="ko-KR" dirty="0" smtClean="0"/>
              <a:t>I</a:t>
            </a:r>
            <a:r>
              <a:rPr lang="en-US" altLang="ko-KR" baseline="30000" dirty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통신 하드웨어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I</a:t>
            </a:r>
            <a:r>
              <a:rPr lang="en-US" altLang="ko-KR" baseline="30000" dirty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장치 간 통신 주소 설정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대부분의 </a:t>
            </a:r>
            <a:r>
              <a:rPr lang="en-US" altLang="ko-KR" dirty="0" smtClean="0"/>
              <a:t>I</a:t>
            </a:r>
            <a:r>
              <a:rPr lang="en-US" altLang="ko-KR" baseline="30000" dirty="0"/>
              <a:t>2</a:t>
            </a:r>
            <a:r>
              <a:rPr lang="en-US" altLang="ko-KR" dirty="0" smtClean="0"/>
              <a:t>C</a:t>
            </a:r>
            <a:r>
              <a:rPr lang="ko-KR" altLang="en-US" dirty="0" smtClean="0"/>
              <a:t>는 사전에 </a:t>
            </a:r>
            <a:r>
              <a:rPr lang="ko-KR" altLang="en-US" dirty="0" err="1" smtClean="0"/>
              <a:t>프로그램된</a:t>
            </a:r>
            <a:r>
              <a:rPr lang="ko-KR" altLang="en-US" dirty="0" smtClean="0"/>
              <a:t> 다양한 </a:t>
            </a:r>
            <a:r>
              <a:rPr lang="en-US" altLang="ko-KR" dirty="0" smtClean="0"/>
              <a:t>I</a:t>
            </a:r>
            <a:r>
              <a:rPr lang="en-US" altLang="ko-KR" baseline="30000" dirty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주소가 지정되어 있다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예를 들어 이 장에서 사용하는 </a:t>
            </a:r>
            <a:r>
              <a:rPr lang="en-US" altLang="ko-KR" dirty="0" smtClean="0"/>
              <a:t>I</a:t>
            </a:r>
            <a:r>
              <a:rPr lang="en-US" altLang="ko-KR" baseline="30000" dirty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온도 센서인 </a:t>
            </a:r>
            <a:r>
              <a:rPr lang="en-US" altLang="ko-KR" dirty="0" smtClean="0"/>
              <a:t>TC74</a:t>
            </a:r>
            <a:r>
              <a:rPr lang="ko-KR" altLang="en-US" dirty="0" smtClean="0"/>
              <a:t>의 경우</a:t>
            </a:r>
            <a:r>
              <a:rPr lang="en-US" altLang="ko-KR" dirty="0" smtClean="0"/>
              <a:t>, 1001000</a:t>
            </a:r>
            <a:r>
              <a:rPr lang="ko-KR" altLang="en-US" dirty="0" smtClean="0"/>
              <a:t>을 주소로 사용하는 </a:t>
            </a:r>
            <a:r>
              <a:rPr lang="en-US" altLang="ko-KR" dirty="0" smtClean="0"/>
              <a:t>5V</a:t>
            </a:r>
            <a:r>
              <a:rPr lang="ko-KR" altLang="en-US" dirty="0" smtClean="0"/>
              <a:t>에서 동작하는 </a:t>
            </a:r>
            <a:r>
              <a:rPr lang="en-US" altLang="ko-KR" dirty="0" smtClean="0"/>
              <a:t>TC74A0-5.0VAT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96033"/>
            <a:ext cx="5495925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505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</a:t>
            </a:r>
            <a:r>
              <a:rPr lang="en-US" altLang="ko-KR" dirty="0" smtClean="0"/>
              <a:t>I</a:t>
            </a:r>
            <a:r>
              <a:rPr lang="en-US" altLang="ko-KR" baseline="30000" dirty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통신 하드웨어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I</a:t>
            </a:r>
            <a:r>
              <a:rPr lang="en-US" altLang="ko-KR" baseline="30000" dirty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하드웨어 요구 사항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</a:t>
            </a:r>
            <a:r>
              <a:rPr lang="en-US" altLang="ko-KR" baseline="30000" dirty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버스는 </a:t>
            </a:r>
            <a:r>
              <a:rPr lang="en-US" altLang="ko-KR" dirty="0" smtClean="0"/>
              <a:t>CLOCK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DATA </a:t>
            </a:r>
            <a:r>
              <a:rPr lang="ko-KR" altLang="en-US" dirty="0" smtClean="0"/>
              <a:t>회선에 각각 </a:t>
            </a:r>
            <a:r>
              <a:rPr lang="ko-KR" altLang="en-US" dirty="0" err="1" smtClean="0"/>
              <a:t>풀업</a:t>
            </a:r>
            <a:r>
              <a:rPr lang="ko-KR" altLang="en-US" dirty="0" smtClean="0"/>
              <a:t> 저항을 연결해야 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err="1" smtClean="0"/>
              <a:t>저항값은</a:t>
            </a:r>
            <a:r>
              <a:rPr lang="ko-KR" altLang="en-US" dirty="0" smtClean="0"/>
              <a:t> 연결하는 </a:t>
            </a:r>
            <a:r>
              <a:rPr lang="ko-KR" altLang="en-US" dirty="0" err="1" smtClean="0"/>
              <a:t>슬레이브</a:t>
            </a:r>
            <a:r>
              <a:rPr lang="ko-KR" altLang="en-US" dirty="0" smtClean="0"/>
              <a:t> 장치의 종류 및 개수에 따라 결정된다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이 장에서는 대다수 장치에서 요구하는 </a:t>
            </a:r>
            <a:r>
              <a:rPr lang="ko-KR" altLang="en-US" dirty="0" err="1" smtClean="0"/>
              <a:t>저항값인</a:t>
            </a:r>
            <a:r>
              <a:rPr lang="ko-KR" altLang="en-US" dirty="0" smtClean="0"/>
              <a:t> </a:t>
            </a:r>
            <a:r>
              <a:rPr lang="en-US" altLang="ko-KR" dirty="0" smtClean="0"/>
              <a:t>4.7k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풀업</a:t>
            </a:r>
            <a:r>
              <a:rPr lang="ko-KR" altLang="en-US" dirty="0" smtClean="0"/>
              <a:t> 저항으로 사용한다</a:t>
            </a:r>
            <a:r>
              <a:rPr lang="en-US" altLang="ko-KR" dirty="0" smtClean="0"/>
              <a:t>. </a:t>
            </a:r>
          </a:p>
          <a:p>
            <a:pPr lvl="2"/>
            <a:r>
              <a:rPr lang="en-US" altLang="ko-KR" dirty="0" smtClean="0"/>
              <a:t>I</a:t>
            </a:r>
            <a:r>
              <a:rPr lang="en-US" altLang="ko-KR" baseline="30000" dirty="0"/>
              <a:t>2</a:t>
            </a:r>
            <a:r>
              <a:rPr lang="en-US" altLang="ko-KR" dirty="0" smtClean="0"/>
              <a:t>C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풀업</a:t>
            </a:r>
            <a:r>
              <a:rPr lang="ko-KR" altLang="en-US" dirty="0" smtClean="0"/>
              <a:t> 저항을 사용하는 이유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2"/>
              </a:rPr>
              <a:t>http://cubloc.blog.me/220071045671</a:t>
            </a:r>
            <a:r>
              <a:rPr lang="en-US" altLang="ko-KR" dirty="0" smtClean="0"/>
              <a:t> </a:t>
            </a:r>
            <a:r>
              <a:rPr lang="en-US" altLang="ko-KR" dirty="0" smtClean="0">
                <a:hlinkClick r:id="rId3"/>
              </a:rPr>
              <a:t>http://www.i2c-bus.org/how-i2c-hardware-works/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37" y="3401091"/>
            <a:ext cx="3551684" cy="3359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025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en-US" altLang="ko-KR" dirty="0" smtClean="0"/>
              <a:t>I</a:t>
            </a:r>
            <a:r>
              <a:rPr lang="en-US" altLang="ko-KR" baseline="30000" dirty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온도 센서와 통신하</a:t>
            </a:r>
            <a:r>
              <a:rPr lang="ko-KR" altLang="en-US" dirty="0"/>
              <a:t>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I</a:t>
            </a:r>
            <a:r>
              <a:rPr lang="en-US" altLang="ko-KR" baseline="30000" dirty="0"/>
              <a:t>2</a:t>
            </a:r>
            <a:r>
              <a:rPr lang="en-US" altLang="ko-KR" dirty="0" smtClean="0"/>
              <a:t>C</a:t>
            </a:r>
            <a:r>
              <a:rPr lang="ko-KR" altLang="en-US" dirty="0" smtClean="0"/>
              <a:t>통신 절차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일반적인 </a:t>
            </a:r>
            <a:r>
              <a:rPr lang="en-US" altLang="ko-KR" dirty="0" smtClean="0"/>
              <a:t>I</a:t>
            </a:r>
            <a:r>
              <a:rPr lang="en-US" altLang="ko-KR" baseline="30000" dirty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장치의 제어 과정은 다음과 같다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smtClean="0"/>
              <a:t>1. </a:t>
            </a:r>
            <a:r>
              <a:rPr lang="ko-KR" altLang="en-US" dirty="0" smtClean="0"/>
              <a:t>마스터에서 시작 </a:t>
            </a:r>
            <a:r>
              <a:rPr lang="ko-KR" altLang="en-US" dirty="0" err="1" smtClean="0"/>
              <a:t>비트를</a:t>
            </a:r>
            <a:r>
              <a:rPr lang="ko-KR" altLang="en-US" dirty="0" smtClean="0"/>
              <a:t> 전송한다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smtClean="0"/>
              <a:t>2. </a:t>
            </a:r>
            <a:r>
              <a:rPr lang="ko-KR" altLang="en-US" dirty="0" smtClean="0"/>
              <a:t>마스터에서 통신하려는 </a:t>
            </a:r>
            <a:r>
              <a:rPr lang="ko-KR" altLang="en-US" dirty="0" err="1" smtClean="0"/>
              <a:t>슬레이브</a:t>
            </a:r>
            <a:r>
              <a:rPr lang="ko-KR" altLang="en-US" dirty="0" smtClean="0"/>
              <a:t> 장치의 </a:t>
            </a:r>
            <a:r>
              <a:rPr lang="en-US" altLang="ko-KR" dirty="0" smtClean="0"/>
              <a:t>7</a:t>
            </a:r>
            <a:r>
              <a:rPr lang="ko-KR" altLang="en-US" dirty="0" smtClean="0"/>
              <a:t>비트 주소를 보낸다</a:t>
            </a:r>
            <a:r>
              <a:rPr lang="en-US" altLang="ko-KR" dirty="0" smtClean="0"/>
              <a:t>. </a:t>
            </a:r>
          </a:p>
          <a:p>
            <a:pPr lvl="2"/>
            <a:r>
              <a:rPr lang="en-US" altLang="ko-KR" dirty="0" smtClean="0"/>
              <a:t>3. I</a:t>
            </a:r>
            <a:r>
              <a:rPr lang="en-US" altLang="ko-KR" baseline="30000" dirty="0" smtClean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장치의 레지스터에 데이터를 쓸 것인지 아니면 읽어 올 것인지에 따라 마스터에서 </a:t>
            </a:r>
            <a:r>
              <a:rPr lang="en-US" altLang="ko-KR" dirty="0" smtClean="0"/>
              <a:t>1</a:t>
            </a:r>
            <a:r>
              <a:rPr lang="ko-KR" altLang="en-US" dirty="0" smtClean="0"/>
              <a:t>비트의 읽기 명령</a:t>
            </a:r>
            <a:r>
              <a:rPr lang="en-US" altLang="ko-KR" dirty="0" smtClean="0"/>
              <a:t>(1)</a:t>
            </a:r>
            <a:r>
              <a:rPr lang="ko-KR" altLang="en-US" dirty="0" smtClean="0"/>
              <a:t>이나 쓰기 명령</a:t>
            </a:r>
            <a:r>
              <a:rPr lang="en-US" altLang="ko-KR" dirty="0" smtClean="0"/>
              <a:t>(0)</a:t>
            </a:r>
            <a:r>
              <a:rPr lang="ko-KR" altLang="en-US" dirty="0" smtClean="0"/>
              <a:t>을 보낸다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smtClean="0"/>
              <a:t>4. </a:t>
            </a:r>
            <a:r>
              <a:rPr lang="ko-KR" altLang="en-US" dirty="0" err="1" smtClean="0"/>
              <a:t>슬레이브에서는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acknowledge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ACK(LOW</a:t>
            </a:r>
            <a:r>
              <a:rPr lang="ko-KR" altLang="en-US" dirty="0" smtClean="0"/>
              <a:t> 신호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응답한다</a:t>
            </a:r>
            <a:r>
              <a:rPr lang="en-US" altLang="ko-KR" dirty="0" smtClean="0"/>
              <a:t>. </a:t>
            </a:r>
          </a:p>
          <a:p>
            <a:pPr lvl="2"/>
            <a:r>
              <a:rPr lang="en-US" altLang="ko-KR" dirty="0" smtClean="0"/>
              <a:t>5. </a:t>
            </a:r>
            <a:r>
              <a:rPr lang="ko-KR" altLang="en-US" dirty="0" smtClean="0"/>
              <a:t>마스터는 </a:t>
            </a:r>
            <a:r>
              <a:rPr lang="en-US" altLang="ko-KR" dirty="0" smtClean="0"/>
              <a:t>I</a:t>
            </a:r>
            <a:r>
              <a:rPr lang="en-US" altLang="ko-KR" baseline="30000" dirty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장치의 레지스터를 읽겠다는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바이트 명령을 쓰기 모드에서 전송하고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슬레이브에서는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ACK </a:t>
            </a:r>
            <a:r>
              <a:rPr lang="ko-KR" altLang="en-US" dirty="0" smtClean="0"/>
              <a:t>비트로 응답한다</a:t>
            </a:r>
            <a:r>
              <a:rPr lang="en-US" altLang="ko-KR" dirty="0" smtClean="0"/>
              <a:t>. </a:t>
            </a:r>
          </a:p>
          <a:p>
            <a:pPr lvl="2"/>
            <a:r>
              <a:rPr lang="en-US" altLang="ko-KR" dirty="0" smtClean="0"/>
              <a:t>6. </a:t>
            </a:r>
            <a:r>
              <a:rPr lang="ko-KR" altLang="en-US" dirty="0" smtClean="0"/>
              <a:t>마스터는 </a:t>
            </a:r>
            <a:r>
              <a:rPr lang="en-US" altLang="ko-KR" dirty="0" smtClean="0"/>
              <a:t>I</a:t>
            </a:r>
            <a:r>
              <a:rPr lang="en-US" altLang="ko-KR" baseline="30000" dirty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기기에서 전송되는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바이트 정보를 읽기 모드에서 수신한다</a:t>
            </a:r>
            <a:r>
              <a:rPr lang="en-US" altLang="ko-KR" dirty="0" smtClean="0"/>
              <a:t>. 1</a:t>
            </a:r>
            <a:r>
              <a:rPr lang="ko-KR" altLang="en-US" dirty="0" smtClean="0"/>
              <a:t>바이트 씩 읽고 나면 </a:t>
            </a:r>
            <a:r>
              <a:rPr lang="ko-KR" altLang="en-US" dirty="0" err="1" smtClean="0"/>
              <a:t>슬레이브에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ACK </a:t>
            </a:r>
            <a:r>
              <a:rPr lang="ko-KR" altLang="en-US" dirty="0" err="1" smtClean="0"/>
              <a:t>비트를</a:t>
            </a:r>
            <a:r>
              <a:rPr lang="ko-KR" altLang="en-US" dirty="0" smtClean="0"/>
              <a:t> 전송한다</a:t>
            </a:r>
            <a:r>
              <a:rPr lang="en-US" altLang="ko-KR" dirty="0" smtClean="0"/>
              <a:t>. </a:t>
            </a:r>
          </a:p>
          <a:p>
            <a:pPr lvl="2"/>
            <a:r>
              <a:rPr lang="en-US" altLang="ko-KR" dirty="0" smtClean="0"/>
              <a:t>7. </a:t>
            </a:r>
            <a:r>
              <a:rPr lang="ko-KR" altLang="en-US" dirty="0" smtClean="0"/>
              <a:t>마스터에서 </a:t>
            </a:r>
            <a:r>
              <a:rPr lang="en-US" altLang="ko-KR" dirty="0" smtClean="0"/>
              <a:t>STOP </a:t>
            </a:r>
            <a:r>
              <a:rPr lang="ko-KR" altLang="en-US" dirty="0" err="1" smtClean="0"/>
              <a:t>비트를</a:t>
            </a:r>
            <a:r>
              <a:rPr lang="ko-KR" altLang="en-US" dirty="0" smtClean="0"/>
              <a:t> 전송하여 마스터와 </a:t>
            </a:r>
            <a:r>
              <a:rPr lang="ko-KR" altLang="en-US" dirty="0" err="1" smtClean="0"/>
              <a:t>슬레이브</a:t>
            </a:r>
            <a:r>
              <a:rPr lang="ko-KR" altLang="en-US" dirty="0" smtClean="0"/>
              <a:t> 기기 간 통신을 완료한다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I</a:t>
            </a:r>
            <a:r>
              <a:rPr lang="en-US" altLang="ko-KR" baseline="30000" dirty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장치의 사양에 따라 통신하는 절차가 조금씩 다르다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아두이노에는 내장 </a:t>
            </a:r>
            <a:r>
              <a:rPr lang="en-US" altLang="ko-KR" dirty="0" smtClean="0"/>
              <a:t>I</a:t>
            </a:r>
            <a:r>
              <a:rPr lang="en-US" altLang="ko-KR" baseline="30000" dirty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라이브러리가 있어 어려운 타이밍 작업을 대신해준다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26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en-US" altLang="ko-KR" dirty="0" smtClean="0"/>
              <a:t>I</a:t>
            </a:r>
            <a:r>
              <a:rPr lang="en-US" altLang="ko-KR" baseline="30000" dirty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온도 센서와 통신하기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아두이노에 </a:t>
            </a:r>
            <a:r>
              <a:rPr lang="en-US" altLang="ko-KR" dirty="0" smtClean="0"/>
              <a:t>I</a:t>
            </a:r>
            <a:r>
              <a:rPr lang="en-US" altLang="ko-KR" baseline="30000" dirty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온도 센서 연결하기</a:t>
            </a:r>
            <a:endParaRPr lang="en-US" altLang="ko-KR" dirty="0" smtClean="0"/>
          </a:p>
        </p:txBody>
      </p:sp>
      <p:pic>
        <p:nvPicPr>
          <p:cNvPr id="1026" name="Picture 2" descr="C:\Users\JaeinKIM\Desktop\강의교안\그림 파일\Chapter08\ch08_04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241084" y="1071284"/>
            <a:ext cx="4141551" cy="525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755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en-US" altLang="ko-KR" dirty="0" smtClean="0"/>
              <a:t>I</a:t>
            </a:r>
            <a:r>
              <a:rPr lang="en-US" altLang="ko-KR" baseline="30000" dirty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온도 센서와 통신하기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323528" y="1124744"/>
            <a:ext cx="8820472" cy="5400600"/>
          </a:xfrm>
        </p:spPr>
        <p:txBody>
          <a:bodyPr/>
          <a:lstStyle/>
          <a:p>
            <a:r>
              <a:rPr lang="en-US" altLang="ko-KR" dirty="0" smtClean="0"/>
              <a:t>I</a:t>
            </a:r>
            <a:r>
              <a:rPr lang="en-US" altLang="ko-KR" baseline="30000" dirty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온도 센서 </a:t>
            </a:r>
            <a:r>
              <a:rPr lang="en-US" altLang="ko-KR" dirty="0" smtClean="0"/>
              <a:t>TC74</a:t>
            </a:r>
            <a:r>
              <a:rPr lang="ko-KR" altLang="en-US" dirty="0" smtClean="0"/>
              <a:t>와 아두이노 연결하기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 회로에서 사용한 </a:t>
            </a:r>
            <a:r>
              <a:rPr lang="en-US" altLang="ko-KR" dirty="0" smtClean="0"/>
              <a:t>TC74</a:t>
            </a:r>
            <a:r>
              <a:rPr lang="ko-KR" altLang="en-US" dirty="0" smtClean="0"/>
              <a:t>는 디지털 센서이기 때문에 외부 온도를 곧바로 섭씨온도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값으로 전달한다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I</a:t>
            </a:r>
            <a:r>
              <a:rPr lang="en-US" altLang="ko-KR" baseline="30000" dirty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온도 센서의 </a:t>
            </a:r>
            <a:r>
              <a:rPr lang="en-US" altLang="ko-KR" dirty="0" smtClean="0"/>
              <a:t>SDA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SCL </a:t>
            </a:r>
            <a:r>
              <a:rPr lang="ko-KR" altLang="en-US" dirty="0" smtClean="0"/>
              <a:t>핀은 각각 아날로그 입력</a:t>
            </a:r>
            <a:r>
              <a:rPr lang="en-US" altLang="ko-KR" dirty="0" smtClean="0"/>
              <a:t>4</a:t>
            </a:r>
            <a:r>
              <a:rPr lang="ko-KR" altLang="en-US" dirty="0" smtClean="0"/>
              <a:t>번</a:t>
            </a:r>
            <a:r>
              <a:rPr lang="en-US" altLang="ko-KR" dirty="0" smtClean="0"/>
              <a:t>(A4)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5</a:t>
            </a:r>
            <a:r>
              <a:rPr lang="ko-KR" altLang="en-US" dirty="0" smtClean="0"/>
              <a:t>번</a:t>
            </a:r>
            <a:r>
              <a:rPr lang="en-US" altLang="ko-KR" dirty="0" smtClean="0"/>
              <a:t>(A5) </a:t>
            </a:r>
            <a:r>
              <a:rPr lang="ko-KR" altLang="en-US" dirty="0" smtClean="0"/>
              <a:t>핀에 연결한다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아날로그 </a:t>
            </a:r>
            <a:r>
              <a:rPr lang="en-US" altLang="ko-KR" dirty="0" smtClean="0"/>
              <a:t>A4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A5</a:t>
            </a:r>
            <a:r>
              <a:rPr lang="ko-KR" altLang="en-US" dirty="0" smtClean="0"/>
              <a:t>는 아두이노의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하드웨어 </a:t>
            </a:r>
            <a:r>
              <a:rPr lang="en-US" altLang="ko-KR" dirty="0" smtClean="0"/>
              <a:t>I</a:t>
            </a:r>
            <a:r>
              <a:rPr lang="en-US" altLang="ko-KR" baseline="30000" dirty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인터페이스와 내장 </a:t>
            </a:r>
            <a:r>
              <a:rPr lang="en-US" altLang="ko-KR" dirty="0" smtClean="0"/>
              <a:t>ADC</a:t>
            </a:r>
            <a:r>
              <a:rPr lang="ko-KR" altLang="en-US" dirty="0" smtClean="0"/>
              <a:t>가 다중으로 분기된 회선이다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아두이노 프로그램 코드에서 </a:t>
            </a:r>
            <a:r>
              <a:rPr lang="en-US" altLang="ko-KR" dirty="0" smtClean="0"/>
              <a:t>Wire </a:t>
            </a:r>
            <a:r>
              <a:rPr lang="ko-KR" altLang="en-US" dirty="0" smtClean="0"/>
              <a:t>라이브러리를 초기화시키면 </a:t>
            </a:r>
            <a:r>
              <a:rPr lang="en-US" altLang="ko-KR" dirty="0" smtClean="0"/>
              <a:t>A4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A5 </a:t>
            </a:r>
            <a:r>
              <a:rPr lang="ko-KR" altLang="en-US" dirty="0" smtClean="0"/>
              <a:t>핀은 </a:t>
            </a:r>
            <a:r>
              <a:rPr lang="en-US" altLang="ko-KR" dirty="0" err="1" smtClean="0"/>
              <a:t>ATMega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</a:t>
            </a:r>
            <a:r>
              <a:rPr lang="en-US" altLang="ko-KR" baseline="30000" dirty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컨트롤러에 연결된다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Wire </a:t>
            </a:r>
            <a:r>
              <a:rPr lang="ko-KR" altLang="en-US" dirty="0" err="1" smtClean="0"/>
              <a:t>라이브러를</a:t>
            </a:r>
            <a:r>
              <a:rPr lang="ko-KR" altLang="en-US" dirty="0" smtClean="0"/>
              <a:t> 초기화 시키면 </a:t>
            </a:r>
            <a:r>
              <a:rPr lang="en-US" altLang="ko-KR" dirty="0" smtClean="0"/>
              <a:t>A4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A5 </a:t>
            </a:r>
            <a:r>
              <a:rPr lang="ko-KR" altLang="en-US" dirty="0" smtClean="0"/>
              <a:t>핀은 아날로그 입력으로는 사용할 수 없다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745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en-US" altLang="ko-KR" dirty="0" smtClean="0"/>
              <a:t>I</a:t>
            </a:r>
            <a:r>
              <a:rPr lang="en-US" altLang="ko-KR" baseline="30000" dirty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온도 센서와 통신하기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TC74 </a:t>
            </a:r>
            <a:r>
              <a:rPr lang="ko-KR" altLang="en-US" dirty="0" smtClean="0"/>
              <a:t>센서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TC74</a:t>
            </a:r>
            <a:r>
              <a:rPr lang="ko-KR" altLang="en-US" dirty="0" smtClean="0"/>
              <a:t>는 읽기와 쓰기가 모두 가능하다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TC74</a:t>
            </a:r>
            <a:r>
              <a:rPr lang="ko-KR" altLang="en-US" dirty="0" smtClean="0"/>
              <a:t>에는 현재 섭씨 온도를 저장하는 것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 준비 상태를 포함한 칩의 설정 정보를 저장하는 것의 두 개의 레지스터가 있다</a:t>
            </a:r>
            <a:r>
              <a:rPr lang="en-US" altLang="ko-KR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78860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en-US" altLang="ko-KR" dirty="0" smtClean="0"/>
              <a:t>I</a:t>
            </a:r>
            <a:r>
              <a:rPr lang="en-US" altLang="ko-KR" baseline="30000" dirty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온도 센서와 통신하기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I</a:t>
            </a:r>
            <a:r>
              <a:rPr lang="en-US" altLang="ko-KR" baseline="30000" dirty="0"/>
              <a:t>2</a:t>
            </a:r>
            <a:r>
              <a:rPr lang="en-US" altLang="ko-KR" dirty="0" smtClean="0"/>
              <a:t>C </a:t>
            </a:r>
            <a:r>
              <a:rPr lang="ko-KR" altLang="en-US" dirty="0"/>
              <a:t>온도 센서인 </a:t>
            </a:r>
            <a:r>
              <a:rPr lang="en-US" altLang="ko-KR" dirty="0" smtClean="0"/>
              <a:t>TC74 </a:t>
            </a:r>
            <a:r>
              <a:rPr lang="ko-KR" altLang="en-US" dirty="0" smtClean="0"/>
              <a:t>센서로부터 온도를 읽는 절차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1. </a:t>
            </a:r>
            <a:r>
              <a:rPr lang="ko-KR" altLang="en-US" dirty="0" smtClean="0"/>
              <a:t>쓰기 모드에서 </a:t>
            </a:r>
            <a:r>
              <a:rPr lang="en-US" altLang="ko-KR" dirty="0" smtClean="0"/>
              <a:t>TC74 </a:t>
            </a:r>
            <a:r>
              <a:rPr lang="ko-KR" altLang="en-US" dirty="0" smtClean="0"/>
              <a:t>주소에 </a:t>
            </a:r>
            <a:r>
              <a:rPr lang="en-US" altLang="ko-KR" dirty="0" smtClean="0"/>
              <a:t>0</a:t>
            </a:r>
            <a:r>
              <a:rPr lang="ko-KR" altLang="en-US" dirty="0" smtClean="0"/>
              <a:t>값을 전송한다</a:t>
            </a:r>
            <a:r>
              <a:rPr lang="en-US" altLang="ko-KR" dirty="0" smtClean="0"/>
              <a:t>. 0</a:t>
            </a:r>
            <a:r>
              <a:rPr lang="ko-KR" altLang="en-US" dirty="0" smtClean="0"/>
              <a:t>은 데이터 레지스터에서 값을 읽어오겠다는 뜻이다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2. </a:t>
            </a:r>
            <a:r>
              <a:rPr lang="ko-KR" altLang="en-US" dirty="0" smtClean="0"/>
              <a:t>센서 주소로 </a:t>
            </a:r>
            <a:r>
              <a:rPr lang="en-US" altLang="ko-KR" dirty="0" smtClean="0"/>
              <a:t>8</a:t>
            </a:r>
            <a:r>
              <a:rPr lang="ko-KR" altLang="en-US" dirty="0" smtClean="0"/>
              <a:t>비트</a:t>
            </a:r>
            <a:r>
              <a:rPr lang="en-US" altLang="ko-KR" dirty="0" smtClean="0"/>
              <a:t>(1</a:t>
            </a:r>
            <a:r>
              <a:rPr lang="ko-KR" altLang="en-US" dirty="0" smtClean="0"/>
              <a:t>바이트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정보를 요청하는 값을 전송한다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3. 8</a:t>
            </a:r>
            <a:r>
              <a:rPr lang="ko-KR" altLang="en-US" dirty="0" smtClean="0"/>
              <a:t>비트의 </a:t>
            </a:r>
            <a:r>
              <a:rPr lang="ko-KR" altLang="en-US" dirty="0" err="1" smtClean="0"/>
              <a:t>온도값을</a:t>
            </a:r>
            <a:r>
              <a:rPr lang="ko-KR" altLang="en-US" dirty="0" smtClean="0"/>
              <a:t> 다 받을 때까지 기다린다</a:t>
            </a:r>
            <a:r>
              <a:rPr lang="en-US" altLang="ko-KR" dirty="0" smtClean="0"/>
              <a:t>.</a:t>
            </a:r>
          </a:p>
          <a:p>
            <a:pPr marL="447675" lvl="2" indent="0">
              <a:buNone/>
            </a:pPr>
            <a:endParaRPr lang="en-US" altLang="ko-KR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996952"/>
            <a:ext cx="4752528" cy="366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574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en-US" altLang="ko-KR" dirty="0" smtClean="0"/>
              <a:t>I</a:t>
            </a:r>
            <a:r>
              <a:rPr lang="en-US" altLang="ko-KR" baseline="30000" dirty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온도 센서와 통신하기 </a:t>
            </a:r>
            <a:r>
              <a:rPr lang="en-US" altLang="ko-KR" dirty="0" smtClean="0"/>
              <a:t>– Wire </a:t>
            </a:r>
            <a:r>
              <a:rPr lang="ko-KR" altLang="en-US" dirty="0" smtClean="0"/>
              <a:t>라이브러리 사용하기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94791" y="1267047"/>
            <a:ext cx="7921625" cy="53303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//I2C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온도 센서에서 값을 읽어 시리얼 포트로 </a:t>
            </a:r>
            <a:r>
              <a:rPr lang="ko-KR" altLang="en-US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출력하기</a:t>
            </a: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//I</a:t>
            </a:r>
            <a:r>
              <a:rPr lang="en-US" altLang="ko-KR" sz="1400" baseline="300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라이브러리 삽입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#include &lt;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Wire.h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</a:t>
            </a:r>
          </a:p>
          <a:p>
            <a:pPr>
              <a:defRPr/>
            </a:pP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baseline="300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센서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ID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를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10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진수로 저장한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temp_address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변수 선언</a:t>
            </a:r>
          </a:p>
          <a:p>
            <a:pPr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temp_address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=72;</a:t>
            </a:r>
          </a:p>
          <a:p>
            <a:pPr>
              <a:defRPr/>
            </a:pP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setup()</a:t>
            </a: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시리얼 통신 시작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Serial.begin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(9600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//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I2C Wire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객체 시작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Wire.begin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  <a:p>
            <a:pPr>
              <a:defRPr/>
            </a:pPr>
            <a:endParaRPr lang="en-US" altLang="ko-KR" sz="1400" dirty="0" smtClean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loop()</a:t>
            </a: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baseline="300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 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센서의 주소와 통신을 개시하는 요청 전송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Wire.beginTransmission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temp_address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baseline="300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 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센서의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0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레지스터를 읽겠다는 명령을 쓰기 모드에서 전송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Wire.write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(0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전송 완료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(0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값 전송 종료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Wire.endTransmission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();</a:t>
            </a:r>
          </a:p>
          <a:p>
            <a:pPr>
              <a:defRPr/>
            </a:pP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4418" y="1052736"/>
            <a:ext cx="7921625" cy="36036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8-1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I</a:t>
            </a:r>
            <a:r>
              <a:rPr lang="en-US" altLang="ko-KR" b="1" baseline="30000" dirty="0" smtClean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C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온도 센서 출력하기</a:t>
            </a:r>
          </a:p>
        </p:txBody>
      </p:sp>
    </p:spTree>
    <p:extLst>
      <p:ext uri="{BB962C8B-B14F-4D97-AF65-F5344CB8AC3E}">
        <p14:creationId xmlns:p14="http://schemas.microsoft.com/office/powerpoint/2010/main" val="169246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en-US" altLang="ko-KR" dirty="0" smtClean="0"/>
              <a:t>I</a:t>
            </a:r>
            <a:r>
              <a:rPr lang="en-US" altLang="ko-KR" baseline="30000" dirty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온도 센서와 통신하기 </a:t>
            </a:r>
            <a:r>
              <a:rPr lang="en-US" altLang="ko-KR" dirty="0" smtClean="0"/>
              <a:t>– Wire </a:t>
            </a:r>
            <a:r>
              <a:rPr lang="ko-KR" altLang="en-US" dirty="0" smtClean="0"/>
              <a:t>라이브러리 사용하기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94791" y="1267047"/>
            <a:ext cx="7921625" cy="44662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지정된 주소의 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baseline="300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 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센서에서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</a:t>
            </a:r>
            <a:r>
              <a:rPr lang="ko-KR" altLang="en-US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바이트값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읽음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Wire.requestFrom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temp_address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1);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응답이 올 때까지 대기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while(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Wire.available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()= =0);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온도를 읽어 변수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</a:t>
            </a:r>
            <a:r>
              <a:rPr lang="ko-KR" altLang="en-US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에 저장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c=</a:t>
            </a:r>
            <a:r>
              <a:rPr lang="en-US" altLang="ko-KR" sz="1400" dirty="0" err="1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Wire.read</a:t>
            </a:r>
            <a:r>
              <a:rPr lang="en-US" altLang="ko-KR" sz="1400" dirty="0" smtClean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();</a:t>
            </a:r>
          </a:p>
          <a:p>
            <a:pPr>
              <a:defRPr/>
            </a:pPr>
            <a:endParaRPr lang="en-US" altLang="ko-KR" sz="1400" dirty="0">
              <a:solidFill>
                <a:prstClr val="black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섭씨를 화씨로 변환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f=round(c*9.0/5.0 +32.0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  <a:endParaRPr lang="en-US" altLang="ko-KR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en-US" altLang="ko-KR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시리얼 포트로 섭씨온도와 화씨온도 출력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(c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("C");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(f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("F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");</a:t>
            </a:r>
          </a:p>
          <a:p>
            <a:pPr>
              <a:defRPr/>
            </a:pPr>
            <a:endParaRPr lang="en-US" altLang="ko-KR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delay(500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4418" y="1052736"/>
            <a:ext cx="7921625" cy="36036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8-1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I</a:t>
            </a:r>
            <a:r>
              <a:rPr lang="en-US" altLang="ko-KR" b="1" baseline="30000" dirty="0">
                <a:solidFill>
                  <a:schemeClr val="bg1"/>
                </a:solidFill>
                <a:latin typeface="+mj-ea"/>
              </a:rPr>
              <a:t>2</a:t>
            </a:r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C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온도 센서 출력하기</a:t>
            </a:r>
          </a:p>
        </p:txBody>
      </p:sp>
    </p:spTree>
    <p:extLst>
      <p:ext uri="{BB962C8B-B14F-4D97-AF65-F5344CB8AC3E}">
        <p14:creationId xmlns:p14="http://schemas.microsoft.com/office/powerpoint/2010/main" val="140612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en-US" altLang="ko-KR" dirty="0" smtClean="0"/>
              <a:t>I</a:t>
            </a:r>
            <a:r>
              <a:rPr lang="en-US" altLang="ko-KR" baseline="30000" dirty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온도 센서와 통신하기 </a:t>
            </a:r>
            <a:r>
              <a:rPr lang="en-US" altLang="ko-KR" dirty="0" smtClean="0"/>
              <a:t>– Wire </a:t>
            </a:r>
            <a:r>
              <a:rPr lang="ko-KR" altLang="en-US" dirty="0" smtClean="0"/>
              <a:t>라이브러리 사용하기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Wire</a:t>
            </a:r>
            <a:r>
              <a:rPr lang="ko-KR" altLang="en-US" dirty="0" smtClean="0"/>
              <a:t> 라이브러리 사용하기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#include &lt;</a:t>
            </a:r>
            <a:r>
              <a:rPr lang="en-US" altLang="ko-KR" dirty="0" err="1" smtClean="0"/>
              <a:t>Wire.h</a:t>
            </a:r>
            <a:r>
              <a:rPr lang="en-US" altLang="ko-KR" dirty="0" smtClean="0"/>
              <a:t>&gt;  //</a:t>
            </a:r>
            <a:r>
              <a:rPr lang="en-US" altLang="ko-KR" dirty="0" smtClean="0"/>
              <a:t>I</a:t>
            </a:r>
            <a:r>
              <a:rPr lang="en-US" altLang="ko-KR" baseline="30000" dirty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라이브러리 불러오기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Wire.beginTransmission</a:t>
            </a:r>
            <a:r>
              <a:rPr lang="en-US" altLang="ko-KR" dirty="0" smtClean="0"/>
              <a:t>() //</a:t>
            </a:r>
            <a:r>
              <a:rPr lang="ko-KR" altLang="en-US" dirty="0" smtClean="0"/>
              <a:t>주어진 </a:t>
            </a:r>
            <a:r>
              <a:rPr lang="en-US" altLang="ko-KR" dirty="0" smtClean="0"/>
              <a:t>ID </a:t>
            </a:r>
            <a:r>
              <a:rPr lang="ko-KR" altLang="en-US" dirty="0" smtClean="0"/>
              <a:t>주소로 </a:t>
            </a:r>
            <a:r>
              <a:rPr lang="ko-KR" altLang="en-US" dirty="0" err="1" smtClean="0"/>
              <a:t>슬레이브</a:t>
            </a:r>
            <a:r>
              <a:rPr lang="ko-KR" altLang="en-US" dirty="0" smtClean="0"/>
              <a:t> 장치와 </a:t>
            </a:r>
            <a:r>
              <a:rPr lang="en-US" altLang="ko-KR" dirty="0" smtClean="0"/>
              <a:t>I</a:t>
            </a:r>
            <a:r>
              <a:rPr lang="en-US" altLang="ko-KR" baseline="30000" dirty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통신 시작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Wire.write</a:t>
            </a:r>
            <a:r>
              <a:rPr lang="en-US" altLang="ko-KR" dirty="0" smtClean="0"/>
              <a:t>(0) //</a:t>
            </a:r>
            <a:r>
              <a:rPr lang="ko-KR" altLang="en-US" dirty="0" err="1" smtClean="0"/>
              <a:t>온도값을</a:t>
            </a:r>
            <a:r>
              <a:rPr lang="ko-KR" altLang="en-US" dirty="0" smtClean="0"/>
              <a:t> 읽기 위해 </a:t>
            </a:r>
            <a:r>
              <a:rPr lang="en-US" altLang="ko-KR" dirty="0" smtClean="0"/>
              <a:t>0</a:t>
            </a:r>
            <a:r>
              <a:rPr lang="ko-KR" altLang="en-US" dirty="0" smtClean="0"/>
              <a:t>값을 </a:t>
            </a:r>
            <a:r>
              <a:rPr lang="ko-KR" altLang="en-US" dirty="0" err="1" smtClean="0"/>
              <a:t>슬레이브</a:t>
            </a:r>
            <a:r>
              <a:rPr lang="ko-KR" altLang="en-US" dirty="0" smtClean="0"/>
              <a:t> 장치로 전송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Wire.endTransmission</a:t>
            </a:r>
            <a:r>
              <a:rPr lang="en-US" altLang="ko-KR" dirty="0" smtClean="0"/>
              <a:t>() //</a:t>
            </a:r>
            <a:r>
              <a:rPr lang="en-US" altLang="ko-KR" dirty="0" smtClean="0"/>
              <a:t>I</a:t>
            </a:r>
            <a:r>
              <a:rPr lang="en-US" altLang="ko-KR" baseline="30000" dirty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장치와의 통신을 완료하는 </a:t>
            </a:r>
            <a:r>
              <a:rPr lang="ko-KR" altLang="en-US" dirty="0" err="1" smtClean="0"/>
              <a:t>정지비트를</a:t>
            </a:r>
            <a:r>
              <a:rPr lang="ko-KR" altLang="en-US" dirty="0" smtClean="0"/>
              <a:t> 전송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Wire.requestFrom</a:t>
            </a:r>
            <a:r>
              <a:rPr lang="en-US" altLang="ko-KR" dirty="0" smtClean="0"/>
              <a:t>() //</a:t>
            </a:r>
            <a:r>
              <a:rPr lang="ko-KR" altLang="en-US" dirty="0" err="1" smtClean="0"/>
              <a:t>슬레이브</a:t>
            </a:r>
            <a:r>
              <a:rPr lang="ko-KR" altLang="en-US" dirty="0" smtClean="0"/>
              <a:t> 장치에서 </a:t>
            </a:r>
            <a:r>
              <a:rPr lang="en-US" altLang="ko-KR" dirty="0" smtClean="0"/>
              <a:t>1</a:t>
            </a:r>
            <a:r>
              <a:rPr lang="ko-KR" altLang="en-US" dirty="0" smtClean="0"/>
              <a:t>바이트의 데이터를 수신 할 것을 알림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Wire.available</a:t>
            </a:r>
            <a:r>
              <a:rPr lang="en-US" altLang="ko-KR" dirty="0" smtClean="0"/>
              <a:t>() // </a:t>
            </a:r>
            <a:r>
              <a:rPr lang="ko-KR" altLang="en-US" dirty="0" err="1" smtClean="0"/>
              <a:t>슬레이브</a:t>
            </a:r>
            <a:r>
              <a:rPr lang="en-US" altLang="ko-KR" dirty="0" smtClean="0"/>
              <a:t> </a:t>
            </a:r>
            <a:r>
              <a:rPr lang="ko-KR" altLang="en-US" dirty="0" smtClean="0"/>
              <a:t>장치가 응답할 수 있는 여유를 주기 위해 </a:t>
            </a:r>
            <a:r>
              <a:rPr lang="en-US" altLang="ko-KR" dirty="0" smtClean="0"/>
              <a:t>I</a:t>
            </a:r>
            <a:r>
              <a:rPr lang="en-US" altLang="ko-KR" baseline="30000" dirty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버스의 데이터를 사용할 수 있을 때까지 기다림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Wire.read</a:t>
            </a:r>
            <a:r>
              <a:rPr lang="en-US" altLang="ko-KR" dirty="0" smtClean="0"/>
              <a:t>() // </a:t>
            </a:r>
            <a:r>
              <a:rPr lang="ko-KR" altLang="en-US" dirty="0" smtClean="0"/>
              <a:t>정수로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변환할 수 있는 </a:t>
            </a:r>
            <a:r>
              <a:rPr lang="en-US" altLang="ko-KR" dirty="0" smtClean="0"/>
              <a:t>8</a:t>
            </a:r>
            <a:r>
              <a:rPr lang="ko-KR" altLang="en-US" dirty="0" smtClean="0"/>
              <a:t>비트 온도 값을 읽음</a:t>
            </a:r>
            <a:endParaRPr lang="en-US" altLang="ko-KR" dirty="0" smtClean="0"/>
          </a:p>
        </p:txBody>
      </p:sp>
      <p:pic>
        <p:nvPicPr>
          <p:cNvPr id="4098" name="Picture 2" descr="C:\Users\JaeinKIM\Desktop\강의교안\그림 파일\Chapter08\ch08_07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293096"/>
            <a:ext cx="3546254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96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88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04. </a:t>
            </a:r>
            <a:r>
              <a:rPr lang="ko-KR" altLang="en-US" dirty="0" smtClean="0"/>
              <a:t>시프트 레지스터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시리얼 통신과 </a:t>
            </a:r>
            <a:r>
              <a:rPr lang="en-US" altLang="ko-KR" dirty="0" smtClean="0"/>
              <a:t>I</a:t>
            </a:r>
            <a:r>
              <a:rPr lang="en-US" altLang="ko-KR" baseline="30000" dirty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통신 사용하기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아두이노로 측정한 외부 온도를 출력하는 </a:t>
            </a:r>
            <a:r>
              <a:rPr lang="en-US" altLang="ko-KR" dirty="0" smtClean="0"/>
              <a:t>Processing </a:t>
            </a:r>
            <a:r>
              <a:rPr lang="ko-KR" altLang="en-US" dirty="0" smtClean="0"/>
              <a:t>프로그램 제작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</a:t>
            </a:r>
            <a:r>
              <a:rPr lang="en-US" altLang="ko-KR" baseline="30000" dirty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온도 센서가 연결된 아두이노 회로에서는 외부 온도를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 바 그래프로 표시한다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I</a:t>
            </a:r>
            <a:r>
              <a:rPr lang="en-US" altLang="ko-KR" baseline="30000" dirty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온도 센서에서 측정한 </a:t>
            </a:r>
            <a:r>
              <a:rPr lang="ko-KR" altLang="en-US" dirty="0" err="1" smtClean="0"/>
              <a:t>온도값은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I</a:t>
            </a:r>
            <a:r>
              <a:rPr lang="en-US" altLang="ko-KR" baseline="30000" dirty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통신으로 아두이노로 전달되고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시리얼 포트로 컴퓨터에 전송된다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Processing </a:t>
            </a:r>
            <a:r>
              <a:rPr lang="ko-KR" altLang="en-US" dirty="0" smtClean="0"/>
              <a:t>프로그램은 아두이노로부터 전송 받은 실제 온도를 컴퓨터 화면에 표시해준다</a:t>
            </a:r>
            <a:r>
              <a:rPr lang="en-US" altLang="ko-KR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435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04. </a:t>
            </a:r>
            <a:r>
              <a:rPr lang="ko-KR" altLang="en-US" dirty="0" smtClean="0"/>
              <a:t>시프트 레지스터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시리얼 통신과 </a:t>
            </a:r>
            <a:r>
              <a:rPr lang="en-US" altLang="ko-KR" dirty="0" smtClean="0"/>
              <a:t>I</a:t>
            </a:r>
            <a:r>
              <a:rPr lang="en-US" altLang="ko-KR" baseline="30000" dirty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통신 사용하기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smtClean="0"/>
              <a:t>온도 모니터링 시스템 회로</a:t>
            </a:r>
            <a:endParaRPr lang="en-US" altLang="ko-KR" dirty="0" smtClean="0"/>
          </a:p>
        </p:txBody>
      </p:sp>
      <p:pic>
        <p:nvPicPr>
          <p:cNvPr id="6146" name="Picture 2" descr="C:\Users\JaeinKIM\Desktop\강의교안\그림 파일\Chapter08\ch08_08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86191" y="1398184"/>
            <a:ext cx="4147281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39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04. </a:t>
            </a:r>
            <a:r>
              <a:rPr lang="ko-KR" altLang="en-US" dirty="0" smtClean="0"/>
              <a:t>시프트 레지스터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시리얼 통신과 </a:t>
            </a:r>
            <a:r>
              <a:rPr lang="en-US" altLang="ko-KR" dirty="0" smtClean="0"/>
              <a:t>I</a:t>
            </a:r>
            <a:r>
              <a:rPr lang="en-US" altLang="ko-KR" baseline="30000" dirty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통신 사용하기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94791" y="1267047"/>
            <a:ext cx="7921625" cy="54023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endParaRPr lang="en-US" altLang="ko-KR" sz="14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en-US" altLang="ko-KR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en-US" altLang="ko-KR" sz="14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 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baseline="300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 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온도 </a:t>
            </a:r>
            <a:r>
              <a:rPr lang="ko-KR" altLang="en-US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센서값을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읽어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LED 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막대그래프로 온도 표현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-&gt; [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실습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8-2]</a:t>
            </a: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 Processing 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프로그램으로는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PC 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화면에 온도 표시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-&gt; [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실습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8-3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]</a:t>
            </a:r>
          </a:p>
          <a:p>
            <a:pPr>
              <a:defRPr/>
            </a:pPr>
            <a:endParaRPr lang="en-US" altLang="ko-KR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baseline="300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 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라이브러리 삽입</a:t>
            </a: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#include &lt;</a:t>
            </a: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Wire.h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</a:t>
            </a:r>
          </a:p>
          <a:p>
            <a:pPr>
              <a:defRPr/>
            </a:pPr>
            <a:endParaRPr lang="en-US" altLang="ko-KR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SER=8; //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시프트 레지스터로 데이터를 입력하는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8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핀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 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상수 정의</a:t>
            </a:r>
          </a:p>
          <a:p>
            <a:pPr>
              <a:defRPr/>
            </a:pP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LATCH=9; //LATCH 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핀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LATCH 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상수 정의</a:t>
            </a:r>
          </a:p>
          <a:p>
            <a:pPr>
              <a:defRPr/>
            </a:pP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const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CLK=10; //CLOCK 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핀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CLK 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상수 정의</a:t>
            </a:r>
          </a:p>
          <a:p>
            <a:pPr>
              <a:defRPr/>
            </a:pP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temp_address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=72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</a:t>
            </a:r>
          </a:p>
          <a:p>
            <a:pPr>
              <a:defRPr/>
            </a:pPr>
            <a:endParaRPr lang="en-US" altLang="ko-KR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//LED 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막대그래프에 표시할 </a:t>
            </a:r>
            <a:r>
              <a:rPr lang="ko-KR" altLang="en-US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온도값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기준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 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배열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Val 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선언</a:t>
            </a:r>
          </a:p>
          <a:p>
            <a:pPr>
              <a:defRPr/>
            </a:pP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vals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[8]={1,3,7,15,31,63,127,255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};</a:t>
            </a:r>
          </a:p>
          <a:p>
            <a:pPr>
              <a:defRPr/>
            </a:pPr>
            <a:endParaRPr lang="en-US" altLang="ko-KR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setup()</a:t>
            </a: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시리얼 통신 시작</a:t>
            </a:r>
          </a:p>
          <a:p>
            <a:pPr>
              <a:defRPr/>
            </a:pP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Serial.begin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(9600);</a:t>
            </a:r>
          </a:p>
          <a:p>
            <a:pPr>
              <a:defRPr/>
            </a:pPr>
            <a:endParaRPr lang="en-US" altLang="ko-KR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//I2C Wire 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객체 시작</a:t>
            </a:r>
          </a:p>
          <a:p>
            <a:pPr>
              <a:defRPr/>
            </a:pP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Wire.begin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();</a:t>
            </a:r>
          </a:p>
          <a:p>
            <a:pPr>
              <a:defRPr/>
            </a:pPr>
            <a:endParaRPr lang="en-US" altLang="ko-KR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4418" y="1052736"/>
            <a:ext cx="7921625" cy="72008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 smtClean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8-2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시프트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레지스터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, LED,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시리얼 통신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I</a:t>
            </a:r>
            <a:r>
              <a:rPr lang="en-US" altLang="ko-KR" b="1" baseline="30000" dirty="0">
                <a:solidFill>
                  <a:schemeClr val="bg1"/>
                </a:solidFill>
                <a:latin typeface="+mj-ea"/>
              </a:rPr>
              <a:t>2</a:t>
            </a:r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C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온도 센서를 사용한 온도 </a:t>
            </a:r>
            <a:r>
              <a:rPr lang="ko-KR" altLang="en-US" b="1" dirty="0" err="1" smtClean="0">
                <a:solidFill>
                  <a:schemeClr val="bg1"/>
                </a:solidFill>
                <a:latin typeface="+mj-ea"/>
                <a:ea typeface="+mj-ea"/>
              </a:rPr>
              <a:t>모니터링하기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b="1" dirty="0" err="1">
                <a:solidFill>
                  <a:schemeClr val="bg1"/>
                </a:solidFill>
                <a:latin typeface="+mj-ea"/>
                <a:ea typeface="+mj-ea"/>
              </a:rPr>
              <a:t>아두이노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2032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04. </a:t>
            </a:r>
            <a:r>
              <a:rPr lang="ko-KR" altLang="en-US" dirty="0" smtClean="0"/>
              <a:t>시프트 레지스터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시리얼 통신과 </a:t>
            </a:r>
            <a:r>
              <a:rPr lang="en-US" altLang="ko-KR" dirty="0" smtClean="0"/>
              <a:t>I</a:t>
            </a:r>
            <a:r>
              <a:rPr lang="en-US" altLang="ko-KR" baseline="30000" dirty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통신 사용하기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94791" y="1267047"/>
            <a:ext cx="7921625" cy="54023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endParaRPr lang="en-US" altLang="ko-KR" sz="14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en-US" altLang="ko-KR" sz="14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en-US" altLang="ko-KR" sz="14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시프트 레지스터에 연결된 핀들의 입출력 모드를 출력으로 지정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pinMode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(SER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OUTPUT);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pinMode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(LATCH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OUTPUT);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pinMode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(CLK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OUTPUT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  <a:endParaRPr lang="en-US" altLang="ko-KR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  <a:p>
            <a:pPr>
              <a:defRPr/>
            </a:pPr>
            <a:endParaRPr lang="en-US" altLang="ko-KR" sz="14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loop()</a:t>
            </a: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baseline="300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 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센서의 주소와 통신을 개시하는 명령 전송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Wire.beginTransmission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temp_address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baseline="300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 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센서의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0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레지스터를 읽겠다는 명령을 쓰기 모드에서 전송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Wire.write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(0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전송 완료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Wire.endTransmission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();</a:t>
            </a:r>
          </a:p>
          <a:p>
            <a:pPr>
              <a:defRPr/>
            </a:pP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지정된 주소의 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baseline="300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 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센서에서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</a:t>
            </a:r>
            <a:r>
              <a:rPr lang="ko-KR" altLang="en-US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바이트값을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읽음</a:t>
            </a:r>
          </a:p>
          <a:p>
            <a:pPr>
              <a:defRPr/>
            </a:pP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Wire.requestFrom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temp_address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1);</a:t>
            </a: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응답이 올 때까지 대기</a:t>
            </a:r>
          </a:p>
          <a:p>
            <a:pPr>
              <a:defRPr/>
            </a:pP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while(</a:t>
            </a: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Wire.available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()= =0);</a:t>
            </a: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온도를 읽어 변수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에 저장</a:t>
            </a:r>
          </a:p>
          <a:p>
            <a:pPr>
              <a:defRPr/>
            </a:pP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c=</a:t>
            </a: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Wire.read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();</a:t>
            </a:r>
          </a:p>
          <a:p>
            <a:pPr>
              <a:defRPr/>
            </a:pP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4418" y="1052736"/>
            <a:ext cx="7921625" cy="72008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 smtClean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8-2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시프트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레지스터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, LED,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시리얼 통신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I</a:t>
            </a:r>
            <a:r>
              <a:rPr lang="en-US" altLang="ko-KR" b="1" baseline="30000" dirty="0">
                <a:solidFill>
                  <a:schemeClr val="bg1"/>
                </a:solidFill>
                <a:latin typeface="+mj-ea"/>
              </a:rPr>
              <a:t>2</a:t>
            </a:r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C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온도 센서를 사용한 온도 </a:t>
            </a:r>
            <a:r>
              <a:rPr lang="ko-KR" altLang="en-US" b="1" dirty="0" err="1" smtClean="0">
                <a:solidFill>
                  <a:schemeClr val="bg1"/>
                </a:solidFill>
                <a:latin typeface="+mj-ea"/>
                <a:ea typeface="+mj-ea"/>
              </a:rPr>
              <a:t>모니터링하기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b="1" dirty="0" err="1">
                <a:solidFill>
                  <a:schemeClr val="bg1"/>
                </a:solidFill>
                <a:latin typeface="+mj-ea"/>
                <a:ea typeface="+mj-ea"/>
              </a:rPr>
              <a:t>아두이노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4045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04. </a:t>
            </a:r>
            <a:r>
              <a:rPr lang="ko-KR" altLang="en-US" dirty="0" smtClean="0"/>
              <a:t>시프트 레지스터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시리얼 통신과 </a:t>
            </a:r>
            <a:r>
              <a:rPr lang="en-US" altLang="ko-KR" dirty="0" smtClean="0"/>
              <a:t>I</a:t>
            </a:r>
            <a:r>
              <a:rPr lang="en-US" altLang="ko-KR" baseline="30000" dirty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통신 사용하기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94791" y="1267047"/>
            <a:ext cx="7921625" cy="46822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endParaRPr lang="en-US" altLang="ko-KR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온도에 따른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LED 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막대그래프 패턴 설정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graph=map(c, 24, 31, 0, 7);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graph=constrain(graph,0,7);</a:t>
            </a:r>
          </a:p>
          <a:p>
            <a:pPr>
              <a:defRPr/>
            </a:pPr>
            <a:endParaRPr lang="en-US" altLang="ko-KR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digitalWrite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(LATCH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LOW); //LATCH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에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LOW 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입력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shiftOut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(SER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CLK, MSBFIRST, </a:t>
            </a: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vals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[graph]); //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데이터 전송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digitalWrite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(LATCH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HIGH); //LATCH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에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HIGH </a:t>
            </a:r>
            <a:r>
              <a:rPr lang="ko-KR" altLang="en-US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입력</a:t>
            </a:r>
            <a:endParaRPr lang="en-US" altLang="ko-KR" sz="14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섭씨온도를 화씨온도로 변환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f=round(c*9.0/5.0 +32.0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(c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("C,");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(f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("F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.");</a:t>
            </a:r>
          </a:p>
          <a:p>
            <a:pPr>
              <a:defRPr/>
            </a:pPr>
            <a:endParaRPr lang="en-US" altLang="ko-KR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delay(500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4418" y="1052736"/>
            <a:ext cx="7921625" cy="72008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 smtClean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8-2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시프트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레지스터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, LED,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시리얼 통신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I</a:t>
            </a:r>
            <a:r>
              <a:rPr lang="en-US" altLang="ko-KR" b="1" baseline="30000" dirty="0">
                <a:solidFill>
                  <a:schemeClr val="bg1"/>
                </a:solidFill>
                <a:latin typeface="+mj-ea"/>
              </a:rPr>
              <a:t>2</a:t>
            </a:r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C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온도 센서를 사용한 온도 </a:t>
            </a:r>
            <a:r>
              <a:rPr lang="ko-KR" altLang="en-US" b="1" dirty="0" err="1" smtClean="0">
                <a:solidFill>
                  <a:schemeClr val="bg1"/>
                </a:solidFill>
                <a:latin typeface="+mj-ea"/>
                <a:ea typeface="+mj-ea"/>
              </a:rPr>
              <a:t>모니터링하기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b="1" dirty="0" err="1">
                <a:solidFill>
                  <a:schemeClr val="bg1"/>
                </a:solidFill>
                <a:latin typeface="+mj-ea"/>
                <a:ea typeface="+mj-ea"/>
              </a:rPr>
              <a:t>아두이노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8003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04. </a:t>
            </a:r>
            <a:r>
              <a:rPr lang="ko-KR" altLang="en-US" dirty="0" smtClean="0"/>
              <a:t>시프트 레지스터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시리얼 통신과 </a:t>
            </a:r>
            <a:r>
              <a:rPr lang="en-US" altLang="ko-KR" dirty="0" smtClean="0"/>
              <a:t>I</a:t>
            </a:r>
            <a:r>
              <a:rPr lang="en-US" altLang="ko-KR" baseline="30000" dirty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통신 사용하기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smtClean="0"/>
              <a:t>Processing</a:t>
            </a:r>
            <a:r>
              <a:rPr lang="ko-KR" altLang="en-US" smtClean="0"/>
              <a:t> 프로그램에서</a:t>
            </a:r>
            <a:r>
              <a:rPr lang="en-US" altLang="ko-KR" smtClean="0"/>
              <a:t> </a:t>
            </a:r>
            <a:r>
              <a:rPr lang="ko-KR" altLang="en-US" smtClean="0"/>
              <a:t>구현할 기능</a:t>
            </a:r>
            <a:endParaRPr lang="en-US" altLang="ko-KR" smtClean="0"/>
          </a:p>
          <a:p>
            <a:pPr lvl="1"/>
            <a:r>
              <a:rPr lang="ko-KR" altLang="en-US" smtClean="0"/>
              <a:t>섭씨온도와 화씨온도를 모두 보여주는 창을 생성한다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시리얼 포트로 전송된 데이터를 컴퓨터에서 출력할 수 있도록 지역 변수에 저장한다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온도는 시리얼을 사용하여 수신되는 새로운 값으로 계속 업데이트 한다</a:t>
            </a:r>
            <a:r>
              <a:rPr lang="en-US" altLang="ko-KR" smtClean="0"/>
              <a:t>. 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4117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04. </a:t>
            </a:r>
            <a:r>
              <a:rPr lang="ko-KR" altLang="en-US" dirty="0" smtClean="0"/>
              <a:t>시프트 레지스터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시리얼 통신과 </a:t>
            </a:r>
            <a:r>
              <a:rPr lang="en-US" altLang="ko-KR" dirty="0" smtClean="0"/>
              <a:t>I</a:t>
            </a:r>
            <a:r>
              <a:rPr lang="en-US" altLang="ko-KR" baseline="30000" dirty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통신 사용하기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Processing </a:t>
            </a:r>
            <a:r>
              <a:rPr lang="ko-KR" altLang="en-US" dirty="0" smtClean="0"/>
              <a:t>프로그램에서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사용할 폰트 생성하기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Processing </a:t>
            </a:r>
            <a:r>
              <a:rPr lang="ko-KR" altLang="en-US" dirty="0" smtClean="0"/>
              <a:t>프로그램에서 직접 사용할 폰트를 다음과 같이 생성한다</a:t>
            </a:r>
            <a:r>
              <a:rPr lang="en-US" altLang="ko-KR" dirty="0" smtClean="0"/>
              <a:t>. </a:t>
            </a:r>
          </a:p>
          <a:p>
            <a:pPr lvl="2"/>
            <a:r>
              <a:rPr lang="ko-KR" altLang="en-US" dirty="0" smtClean="0"/>
              <a:t>새로 저장된 </a:t>
            </a:r>
            <a:r>
              <a:rPr lang="en-US" altLang="ko-KR" dirty="0" smtClean="0"/>
              <a:t>Processing </a:t>
            </a:r>
            <a:r>
              <a:rPr lang="ko-KR" altLang="en-US" dirty="0" smtClean="0"/>
              <a:t>프로그램에서 </a:t>
            </a:r>
            <a:r>
              <a:rPr lang="en-US" altLang="ko-KR" dirty="0" smtClean="0"/>
              <a:t>[Tools]-[Create Font] </a:t>
            </a:r>
            <a:r>
              <a:rPr lang="ko-KR" altLang="en-US" dirty="0" smtClean="0"/>
              <a:t>메뉴를 클릭해서 원하는 폰트와 글자 크기를 설정한 후 </a:t>
            </a:r>
            <a:r>
              <a:rPr lang="en-US" altLang="ko-KR" dirty="0" smtClean="0"/>
              <a:t>[OK] </a:t>
            </a:r>
            <a:r>
              <a:rPr lang="ko-KR" altLang="en-US" dirty="0" smtClean="0"/>
              <a:t>버튼을 클릭해서 폰트를 생성한다</a:t>
            </a:r>
            <a:r>
              <a:rPr lang="en-US" altLang="ko-KR" dirty="0" smtClean="0"/>
              <a:t>.</a:t>
            </a:r>
          </a:p>
          <a:p>
            <a:pPr lvl="2"/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36912"/>
            <a:ext cx="2880320" cy="376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465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04. </a:t>
            </a:r>
            <a:r>
              <a:rPr lang="ko-KR" altLang="en-US" dirty="0" smtClean="0"/>
              <a:t>시프트 레지스터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시리얼 통신과 </a:t>
            </a:r>
            <a:r>
              <a:rPr lang="en-US" altLang="ko-KR" dirty="0" smtClean="0"/>
              <a:t>I</a:t>
            </a:r>
            <a:r>
              <a:rPr lang="en-US" altLang="ko-KR" baseline="30000" dirty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통신 사용하기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4791" y="1267047"/>
            <a:ext cx="7921625" cy="5186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endParaRPr lang="en-US" altLang="ko-KR" sz="14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en-US" altLang="ko-KR" sz="14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400" baseline="30000" dirty="0">
                <a:solidFill>
                  <a:prstClr val="black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 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온도 </a:t>
            </a:r>
            <a:r>
              <a:rPr lang="ko-KR" altLang="en-US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센서값을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출력하는 </a:t>
            </a:r>
            <a:r>
              <a:rPr lang="ko-KR" altLang="en-US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프로그램</a:t>
            </a:r>
            <a:endParaRPr lang="en-US" altLang="ko-KR" sz="14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import </a:t>
            </a: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processing.serial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.*;</a:t>
            </a: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 port;</a:t>
            </a: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String </a:t>
            </a: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temp_c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 "";</a:t>
            </a: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String </a:t>
            </a: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temp_f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 "";</a:t>
            </a: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String data= "";</a:t>
            </a:r>
          </a:p>
          <a:p>
            <a:pPr>
              <a:defRPr/>
            </a:pP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index=0;</a:t>
            </a:r>
          </a:p>
          <a:p>
            <a:pPr>
              <a:defRPr/>
            </a:pP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PFont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font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</a:t>
            </a:r>
          </a:p>
          <a:p>
            <a:pPr>
              <a:defRPr/>
            </a:pPr>
            <a:endParaRPr lang="en-US" altLang="ko-KR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setup()</a:t>
            </a: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size(400,400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COM9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는 </a:t>
            </a:r>
            <a:r>
              <a:rPr lang="ko-KR" altLang="en-US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아두이노가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연결된 실제 시리얼 포트로 변경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port=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ew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Serial(this, "COM9", 9600);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port.bufferUntil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('.');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폰트 이름은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[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그림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8-9]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에서 실제로 만든 것으로 변경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font=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loadFont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("AgencyFB-Bold-200.vlw");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textFont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(font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200);</a:t>
            </a: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4418" y="1052736"/>
            <a:ext cx="7921625" cy="72008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 smtClean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8-3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시프트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레지스터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, LED,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시리얼 통신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I</a:t>
            </a:r>
            <a:r>
              <a:rPr lang="en-US" altLang="ko-KR" b="1" baseline="30000" dirty="0">
                <a:solidFill>
                  <a:schemeClr val="bg1"/>
                </a:solidFill>
                <a:latin typeface="+mj-ea"/>
              </a:rPr>
              <a:t>2</a:t>
            </a:r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C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온도 센서를 사용한 온도 </a:t>
            </a:r>
            <a:r>
              <a:rPr lang="ko-KR" altLang="en-US" b="1" dirty="0" err="1" smtClean="0">
                <a:solidFill>
                  <a:schemeClr val="bg1"/>
                </a:solidFill>
                <a:latin typeface="+mj-ea"/>
                <a:ea typeface="+mj-ea"/>
              </a:rPr>
              <a:t>모니터링하기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Processing)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9744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04. </a:t>
            </a:r>
            <a:r>
              <a:rPr lang="ko-KR" altLang="en-US" dirty="0" smtClean="0"/>
              <a:t>시프트 레지스터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시리얼 통신과 </a:t>
            </a:r>
            <a:r>
              <a:rPr lang="en-US" altLang="ko-KR" dirty="0" smtClean="0"/>
              <a:t>I</a:t>
            </a:r>
            <a:r>
              <a:rPr lang="en-US" altLang="ko-KR" baseline="30000" dirty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통신 사용하기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4791" y="1267047"/>
            <a:ext cx="7921625" cy="5186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ysDash"/>
          </a:ln>
        </p:spPr>
        <p:txBody>
          <a:bodyPr anchor="ctr"/>
          <a:lstStyle/>
          <a:p>
            <a:pPr>
              <a:defRPr/>
            </a:pPr>
            <a:endParaRPr lang="en-US" altLang="ko-KR" sz="14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endParaRPr lang="en-US" altLang="ko-KR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draw()</a:t>
            </a: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background(0,0,0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fill(46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209, 2);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text(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temp_c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70, 175);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fill(0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102, 153);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text(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temp_f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70, 370);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  <a:p>
            <a:pPr>
              <a:defRPr/>
            </a:pPr>
            <a:endParaRPr lang="en-US" altLang="ko-KR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</a:t>
            </a: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serialEvent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(Serial port)</a:t>
            </a: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data=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port.readStringUntil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('.');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data=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data.substring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(0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data.length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()-1);</a:t>
            </a:r>
          </a:p>
          <a:p>
            <a:pPr>
              <a:defRPr/>
            </a:pPr>
            <a:endParaRPr lang="en-US" altLang="ko-KR" sz="14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//</a:t>
            </a:r>
            <a:r>
              <a:rPr lang="ko-KR" altLang="en-US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아두이노에서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전송된 섭씨온도와 화씨온도를 구분하는 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','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를 찾아 배열로 처리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index=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data.indexOf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(",");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섭씨를 저장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temp_c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data.substring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(0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index);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ko-KR" altLang="en-US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화씨를 저장</a:t>
            </a:r>
          </a:p>
          <a:p>
            <a:pPr>
              <a:defRPr/>
            </a:pP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temp_f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</a:t>
            </a:r>
            <a:r>
              <a:rPr lang="en-US" altLang="ko-KR" sz="14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data.substring</a:t>
            </a:r>
            <a:r>
              <a:rPr lang="en-US" altLang="ko-KR" sz="1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(index+1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en-US" altLang="ko-KR" sz="14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data.length</a:t>
            </a: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());</a:t>
            </a:r>
          </a:p>
          <a:p>
            <a:pPr>
              <a:defRPr/>
            </a:pPr>
            <a:r>
              <a:rPr lang="en-US" altLang="ko-KR" sz="1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  <a:endParaRPr lang="ko-KR" altLang="en-US" sz="1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4418" y="1052736"/>
            <a:ext cx="7921625" cy="72008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>
              <a:defRPr/>
            </a:pPr>
            <a:r>
              <a:rPr lang="ko-KR" altLang="en-US" b="1" dirty="0" smtClean="0">
                <a:solidFill>
                  <a:srgbClr val="FFFFCC"/>
                </a:solidFill>
                <a:latin typeface="+mj-ea"/>
                <a:ea typeface="+mj-ea"/>
              </a:rPr>
              <a:t>실습 </a:t>
            </a:r>
            <a:r>
              <a:rPr lang="en-US" altLang="ko-KR" b="1" dirty="0" smtClean="0">
                <a:solidFill>
                  <a:srgbClr val="FFFFCC"/>
                </a:solidFill>
                <a:latin typeface="+mj-ea"/>
                <a:ea typeface="+mj-ea"/>
              </a:rPr>
              <a:t>8-3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시프트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레지스터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, LED,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시리얼 통신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I</a:t>
            </a:r>
            <a:r>
              <a:rPr lang="en-US" altLang="ko-KR" b="1" baseline="30000" dirty="0">
                <a:solidFill>
                  <a:schemeClr val="bg1"/>
                </a:solidFill>
                <a:latin typeface="+mj-ea"/>
              </a:rPr>
              <a:t>2</a:t>
            </a:r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C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온도 센서를 사용한 온도 </a:t>
            </a:r>
            <a:r>
              <a:rPr lang="ko-KR" altLang="en-US" b="1" dirty="0" err="1" smtClean="0">
                <a:solidFill>
                  <a:schemeClr val="bg1"/>
                </a:solidFill>
                <a:latin typeface="+mj-ea"/>
                <a:ea typeface="+mj-ea"/>
              </a:rPr>
              <a:t>모니터링하기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Processing)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27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04. </a:t>
            </a:r>
            <a:r>
              <a:rPr lang="ko-KR" altLang="en-US" dirty="0" smtClean="0"/>
              <a:t>시프트 레지스터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시리얼 통신과 </a:t>
            </a:r>
            <a:r>
              <a:rPr lang="en-US" altLang="ko-KR" dirty="0" smtClean="0"/>
              <a:t>I</a:t>
            </a:r>
            <a:r>
              <a:rPr lang="en-US" altLang="ko-KR" baseline="30000" dirty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통신 사용하기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smtClean="0"/>
              <a:t>Processing </a:t>
            </a:r>
            <a:r>
              <a:rPr lang="ko-KR" altLang="en-US" smtClean="0"/>
              <a:t>프로그램</a:t>
            </a:r>
            <a:endParaRPr lang="en-US" altLang="ko-KR" dirty="0" smtClean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28800"/>
            <a:ext cx="2466975" cy="280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99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971550" y="1844675"/>
            <a:ext cx="7056438" cy="4105275"/>
          </a:xfrm>
        </p:spPr>
        <p:txBody>
          <a:bodyPr/>
          <a:lstStyle/>
          <a:p>
            <a:r>
              <a:rPr lang="en-US" altLang="ko-KR" dirty="0" smtClean="0"/>
              <a:t>I</a:t>
            </a:r>
            <a:r>
              <a:rPr lang="en-US" altLang="ko-KR" baseline="30000" dirty="0" smtClean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통신 개</a:t>
            </a:r>
            <a:r>
              <a:rPr lang="ko-KR" altLang="en-US" dirty="0"/>
              <a:t>요</a:t>
            </a:r>
            <a:endParaRPr lang="en-US" altLang="ko-KR" dirty="0" smtClean="0"/>
          </a:p>
          <a:p>
            <a:r>
              <a:rPr lang="en-US" altLang="ko-KR" dirty="0" smtClean="0"/>
              <a:t>I</a:t>
            </a:r>
            <a:r>
              <a:rPr lang="en-US" altLang="ko-KR" baseline="30000" dirty="0" smtClean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하드웨어 구성</a:t>
            </a:r>
            <a:endParaRPr lang="en-US" altLang="ko-KR" dirty="0" smtClean="0"/>
          </a:p>
          <a:p>
            <a:r>
              <a:rPr lang="en-US" altLang="ko-KR" dirty="0" smtClean="0"/>
              <a:t>I</a:t>
            </a:r>
            <a:r>
              <a:rPr lang="en-US" altLang="ko-KR" baseline="30000" dirty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온도 센서와 통신</a:t>
            </a:r>
            <a:endParaRPr lang="en-US" altLang="ko-KR" dirty="0" smtClean="0"/>
          </a:p>
          <a:p>
            <a:r>
              <a:rPr lang="ko-KR" altLang="en-US" dirty="0" smtClean="0"/>
              <a:t>시프트 레지스터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시리얼 통신과 </a:t>
            </a:r>
            <a:r>
              <a:rPr lang="en-US" altLang="ko-KR" dirty="0" smtClean="0"/>
              <a:t>I</a:t>
            </a:r>
            <a:r>
              <a:rPr lang="en-US" altLang="ko-KR" baseline="30000" dirty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통신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I</a:t>
            </a:r>
            <a:r>
              <a:rPr lang="en-US" altLang="ko-KR" sz="1600" baseline="30000" dirty="0"/>
              <a:t>2</a:t>
            </a:r>
            <a:r>
              <a:rPr lang="en-US" altLang="ko-KR" sz="1600" dirty="0" smtClean="0"/>
              <a:t>C</a:t>
            </a:r>
            <a:r>
              <a:rPr lang="ko-KR" altLang="en-US" sz="1600" dirty="0" smtClean="0"/>
              <a:t> </a:t>
            </a:r>
            <a:r>
              <a:rPr lang="ko-KR" altLang="en-US" sz="1600" dirty="0" smtClean="0"/>
              <a:t>장치 간의 통신 원리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Wire </a:t>
            </a:r>
            <a:r>
              <a:rPr lang="ko-KR" altLang="en-US" sz="1600" dirty="0" smtClean="0"/>
              <a:t>라이브러리를 이용한 </a:t>
            </a:r>
            <a:r>
              <a:rPr lang="en-US" altLang="ko-KR" sz="1600" dirty="0" smtClean="0"/>
              <a:t>I</a:t>
            </a:r>
            <a:r>
              <a:rPr lang="en-US" altLang="ko-KR" sz="1600" baseline="30000" dirty="0"/>
              <a:t>2</a:t>
            </a:r>
            <a:r>
              <a:rPr lang="en-US" altLang="ko-KR" sz="1600" dirty="0" smtClean="0"/>
              <a:t>C </a:t>
            </a:r>
            <a:r>
              <a:rPr lang="ko-KR" altLang="en-US" sz="1600" dirty="0" smtClean="0"/>
              <a:t>통신 프로그래밍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I</a:t>
            </a:r>
            <a:r>
              <a:rPr lang="en-US" altLang="ko-KR" sz="1600" baseline="30000" dirty="0"/>
              <a:t>2</a:t>
            </a:r>
            <a:r>
              <a:rPr lang="en-US" altLang="ko-KR" sz="1600" dirty="0" smtClean="0"/>
              <a:t>C </a:t>
            </a:r>
            <a:r>
              <a:rPr lang="ko-KR" altLang="en-US" sz="1600" dirty="0" smtClean="0"/>
              <a:t>통신과 시프트레지스터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시리얼 통신 함께 사용하기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I</a:t>
            </a:r>
            <a:r>
              <a:rPr lang="en-US" altLang="ko-KR" sz="1600" baseline="30000" dirty="0"/>
              <a:t>2</a:t>
            </a:r>
            <a:r>
              <a:rPr lang="en-US" altLang="ko-KR" sz="1600" dirty="0" smtClean="0"/>
              <a:t>C </a:t>
            </a:r>
            <a:r>
              <a:rPr lang="ko-KR" altLang="en-US" sz="1600" dirty="0" smtClean="0"/>
              <a:t>장치의 정보를 </a:t>
            </a:r>
            <a:r>
              <a:rPr lang="en-US" altLang="ko-KR" sz="1600" dirty="0" smtClean="0"/>
              <a:t>Processing</a:t>
            </a:r>
            <a:r>
              <a:rPr lang="ko-KR" altLang="en-US" sz="1600" dirty="0" smtClean="0"/>
              <a:t>으로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표현하기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62862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23850" y="184150"/>
            <a:ext cx="7561263" cy="549275"/>
          </a:xfrm>
        </p:spPr>
        <p:txBody>
          <a:bodyPr/>
          <a:lstStyle/>
          <a:p>
            <a:pPr>
              <a:defRPr/>
            </a:pPr>
            <a:r>
              <a:rPr lang="ko-KR" altLang="en-US" sz="2800" smtClean="0">
                <a:solidFill>
                  <a:schemeClr val="accent5">
                    <a:lumMod val="75000"/>
                  </a:schemeClr>
                </a:solidFill>
              </a:rPr>
              <a:t>필요한 부품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052736"/>
            <a:ext cx="8208912" cy="400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51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01. I</a:t>
            </a:r>
            <a:r>
              <a:rPr lang="en-US" altLang="ko-KR" baseline="30000" dirty="0" smtClean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통신 개요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I</a:t>
            </a:r>
            <a:r>
              <a:rPr lang="en-US" altLang="ko-KR" baseline="30000" dirty="0" smtClean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통신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</a:t>
            </a:r>
            <a:r>
              <a:rPr lang="en-US" altLang="ko-KR" baseline="30000" dirty="0" smtClean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장치는 대부분 </a:t>
            </a:r>
            <a:r>
              <a:rPr lang="en-US" altLang="ko-KR" dirty="0" smtClean="0"/>
              <a:t>MCU</a:t>
            </a:r>
            <a:r>
              <a:rPr lang="ko-KR" altLang="en-US" dirty="0" smtClean="0"/>
              <a:t>를 비롯한 외부 모듈과 통신할 수 있도록 표준화된 디지털 통신 프로토콜을 사용한다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I</a:t>
            </a:r>
            <a:r>
              <a:rPr lang="en-US" altLang="ko-KR" baseline="30000" dirty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버스는 최소한의 입출력 핀만 사용하여 장치 간 강력하고 빠른 양방향 통신을 지원한다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I</a:t>
            </a:r>
            <a:r>
              <a:rPr lang="en-US" altLang="ko-KR" baseline="30000" dirty="0"/>
              <a:t>2</a:t>
            </a:r>
            <a:r>
              <a:rPr lang="en-US" altLang="ko-KR" dirty="0" smtClean="0"/>
              <a:t>C</a:t>
            </a:r>
            <a:r>
              <a:rPr lang="ko-KR" altLang="en-US" dirty="0" smtClean="0"/>
              <a:t> </a:t>
            </a:r>
            <a:r>
              <a:rPr lang="ko-KR" altLang="en-US" dirty="0" smtClean="0"/>
              <a:t>버스는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정보를 보내는 마스터</a:t>
            </a:r>
            <a:r>
              <a:rPr lang="en-US" altLang="ko-KR" dirty="0" smtClean="0"/>
              <a:t>(Master)</a:t>
            </a:r>
            <a:r>
              <a:rPr lang="ko-KR" altLang="en-US" dirty="0" smtClean="0"/>
              <a:t> 장치 하나와 정보를 받는 </a:t>
            </a:r>
            <a:r>
              <a:rPr lang="ko-KR" altLang="en-US" dirty="0" err="1" smtClean="0"/>
              <a:t>슬레이브</a:t>
            </a:r>
            <a:r>
              <a:rPr lang="en-US" altLang="ko-KR" dirty="0" smtClean="0"/>
              <a:t>(Slave) </a:t>
            </a:r>
            <a:r>
              <a:rPr lang="ko-KR" altLang="en-US" dirty="0" smtClean="0"/>
              <a:t>장치 여러 개로 구성 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보통은</a:t>
            </a:r>
            <a:r>
              <a:rPr lang="en-US" altLang="ko-KR" dirty="0" smtClean="0"/>
              <a:t> MCU</a:t>
            </a:r>
            <a:r>
              <a:rPr lang="ko-KR" altLang="en-US" dirty="0" smtClean="0"/>
              <a:t>가 마스터 역할을 수행하며 동작을 제어한다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I</a:t>
            </a:r>
            <a:r>
              <a:rPr lang="en-US" altLang="ko-KR" baseline="30000" dirty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통신은 빠른 속도를 요구하지 않는 간단한 주변 장치와의 통신에 적합하다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I</a:t>
            </a:r>
            <a:r>
              <a:rPr lang="en-US" altLang="ko-KR" baseline="30000" dirty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통신의 최대 속도는 평균 수백</a:t>
            </a:r>
            <a:r>
              <a:rPr lang="en-US" altLang="ko-KR" dirty="0" smtClean="0"/>
              <a:t>(</a:t>
            </a:r>
            <a:r>
              <a:rPr lang="en-US" altLang="ko-KR" dirty="0" smtClean="0"/>
              <a:t>100-400)KHz</a:t>
            </a:r>
            <a:r>
              <a:rPr lang="ko-KR" altLang="en-US" dirty="0" smtClean="0"/>
              <a:t>로 매우 낮은 속도에 해당한다</a:t>
            </a:r>
            <a:r>
              <a:rPr lang="en-US" altLang="ko-KR" dirty="0" smtClean="0"/>
              <a:t>. 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964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01. </a:t>
            </a:r>
            <a:r>
              <a:rPr lang="en-US" altLang="ko-KR" dirty="0" smtClean="0"/>
              <a:t>I</a:t>
            </a:r>
            <a:r>
              <a:rPr lang="en-US" altLang="ko-KR" baseline="30000" dirty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통신 개요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I</a:t>
            </a:r>
            <a:r>
              <a:rPr lang="en-US" altLang="ko-KR" baseline="30000" dirty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통신의 역사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</a:t>
            </a:r>
            <a:r>
              <a:rPr lang="en-US" altLang="ko-KR" baseline="30000" dirty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프로토콜은 </a:t>
            </a:r>
            <a:r>
              <a:rPr lang="en-US" altLang="ko-KR" dirty="0" smtClean="0"/>
              <a:t>1980</a:t>
            </a:r>
            <a:r>
              <a:rPr lang="ko-KR" altLang="en-US" dirty="0" smtClean="0"/>
              <a:t>년대 초반 </a:t>
            </a:r>
            <a:r>
              <a:rPr lang="ko-KR" altLang="en-US" dirty="0" err="1" smtClean="0"/>
              <a:t>필립스에서</a:t>
            </a:r>
            <a:r>
              <a:rPr lang="ko-KR" altLang="en-US" dirty="0" smtClean="0"/>
              <a:t> 개발했다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1990</a:t>
            </a:r>
            <a:r>
              <a:rPr lang="ko-KR" altLang="en-US" dirty="0" smtClean="0"/>
              <a:t>년 대 이 프로토콜이 표준화되면서 많은 회사에서 호환 칩을 생산했다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I</a:t>
            </a:r>
            <a:r>
              <a:rPr lang="en-US" altLang="ko-KR" baseline="30000" dirty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통신은 </a:t>
            </a:r>
            <a:r>
              <a:rPr lang="en-US" altLang="ko-KR" dirty="0" smtClean="0"/>
              <a:t>CLOCK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DATA </a:t>
            </a:r>
            <a:r>
              <a:rPr lang="ko-KR" altLang="en-US" dirty="0" smtClean="0"/>
              <a:t>회선 두 개로 통신하기 때문에 두 가닥</a:t>
            </a:r>
            <a:r>
              <a:rPr lang="en-US" altLang="ko-KR" dirty="0" smtClean="0"/>
              <a:t>(two-wire) </a:t>
            </a:r>
            <a:r>
              <a:rPr lang="ko-KR" altLang="en-US" dirty="0" smtClean="0"/>
              <a:t>프로토콜이라고 불린다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I</a:t>
            </a:r>
            <a:r>
              <a:rPr lang="en-US" altLang="ko-KR" baseline="30000" dirty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통신이라는 이름을 사용하지 않더라도 두 가닥 </a:t>
            </a:r>
            <a:r>
              <a:rPr lang="ko-KR" altLang="en-US" dirty="0" smtClean="0"/>
              <a:t>프로토콜을 </a:t>
            </a:r>
            <a:r>
              <a:rPr lang="ko-KR" altLang="en-US" dirty="0" smtClean="0"/>
              <a:t>사용하는 장치라면 </a:t>
            </a:r>
            <a:r>
              <a:rPr lang="en-US" altLang="ko-KR" dirty="0" smtClean="0"/>
              <a:t>I</a:t>
            </a:r>
            <a:r>
              <a:rPr lang="en-US" altLang="ko-KR" baseline="30000" dirty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통신 표준을 지원한다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525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</a:t>
            </a:r>
            <a:r>
              <a:rPr lang="en-US" altLang="ko-KR" dirty="0" smtClean="0"/>
              <a:t>I</a:t>
            </a:r>
            <a:r>
              <a:rPr lang="en-US" altLang="ko-KR" baseline="30000" dirty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통신 하드웨어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I</a:t>
            </a:r>
            <a:r>
              <a:rPr lang="en-US" altLang="ko-KR" baseline="30000" dirty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장치 간 연결 방법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</a:t>
            </a:r>
            <a:r>
              <a:rPr lang="en-US" altLang="ko-KR" baseline="30000" dirty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통신 시스템은 여러 장치가 똑같은 통신 회선을 공유한다</a:t>
            </a:r>
            <a:r>
              <a:rPr lang="en-US" altLang="ko-KR" dirty="0" smtClean="0"/>
              <a:t>. </a:t>
            </a:r>
          </a:p>
          <a:p>
            <a:pPr lvl="2"/>
            <a:r>
              <a:rPr lang="en-US" altLang="ko-KR" dirty="0" smtClean="0"/>
              <a:t>CLOCK </a:t>
            </a:r>
            <a:r>
              <a:rPr lang="ko-KR" altLang="en-US" dirty="0" smtClean="0"/>
              <a:t>신호</a:t>
            </a:r>
            <a:r>
              <a:rPr lang="en-US" altLang="ko-KR" dirty="0" smtClean="0"/>
              <a:t>(SCL): </a:t>
            </a:r>
            <a:r>
              <a:rPr lang="ko-KR" altLang="en-US" dirty="0" smtClean="0"/>
              <a:t>전송을 개시하는 </a:t>
            </a:r>
            <a:r>
              <a:rPr lang="ko-KR" altLang="en-US" dirty="0" err="1" smtClean="0"/>
              <a:t>클럭</a:t>
            </a:r>
            <a:r>
              <a:rPr lang="ko-KR" altLang="en-US" dirty="0" smtClean="0"/>
              <a:t> 펄스가 생성되는 회선이다</a:t>
            </a:r>
            <a:r>
              <a:rPr lang="en-US" altLang="ko-KR" dirty="0" smtClean="0"/>
              <a:t>. </a:t>
            </a:r>
          </a:p>
          <a:p>
            <a:pPr lvl="2"/>
            <a:r>
              <a:rPr lang="en-US" altLang="ko-KR" dirty="0" smtClean="0"/>
              <a:t>DATA </a:t>
            </a:r>
            <a:r>
              <a:rPr lang="ko-KR" altLang="en-US" dirty="0" smtClean="0"/>
              <a:t>신호</a:t>
            </a:r>
            <a:r>
              <a:rPr lang="en-US" altLang="ko-KR" dirty="0" smtClean="0"/>
              <a:t>(SDA): </a:t>
            </a:r>
            <a:r>
              <a:rPr lang="ko-KR" altLang="en-US" dirty="0" smtClean="0"/>
              <a:t>마스터와 </a:t>
            </a:r>
            <a:r>
              <a:rPr lang="ko-KR" altLang="en-US" dirty="0" err="1" smtClean="0"/>
              <a:t>슬레이브</a:t>
            </a:r>
            <a:r>
              <a:rPr lang="ko-KR" altLang="en-US" dirty="0" smtClean="0"/>
              <a:t> 장치 간 전송되는 양방향 데이터 회선이다</a:t>
            </a:r>
            <a:r>
              <a:rPr lang="en-US" altLang="ko-KR" dirty="0" smtClean="0"/>
              <a:t>.</a:t>
            </a:r>
          </a:p>
          <a:p>
            <a:pPr lvl="1"/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741637"/>
            <a:ext cx="369570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371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</a:t>
            </a:r>
            <a:r>
              <a:rPr lang="en-US" altLang="ko-KR" dirty="0" smtClean="0"/>
              <a:t>I</a:t>
            </a:r>
            <a:r>
              <a:rPr lang="en-US" altLang="ko-KR" baseline="30000" dirty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통신 하드웨어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I</a:t>
            </a:r>
            <a:r>
              <a:rPr lang="en-US" altLang="ko-KR" baseline="30000" dirty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장치 간 통신 주소 설정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</a:t>
            </a:r>
            <a:r>
              <a:rPr lang="en-US" altLang="ko-KR" baseline="30000" dirty="0"/>
              <a:t>2</a:t>
            </a:r>
            <a:r>
              <a:rPr lang="en-US" altLang="ko-KR" dirty="0" smtClean="0"/>
              <a:t>C </a:t>
            </a:r>
            <a:r>
              <a:rPr lang="ko-KR" altLang="en-US" dirty="0" smtClean="0"/>
              <a:t>버스는 하나의 마스터 장치와 다수의 </a:t>
            </a:r>
            <a:r>
              <a:rPr lang="ko-KR" altLang="en-US" dirty="0" err="1" smtClean="0"/>
              <a:t>슬레이브</a:t>
            </a:r>
            <a:r>
              <a:rPr lang="ko-KR" altLang="en-US" dirty="0" smtClean="0"/>
              <a:t> 장치가 통신 회선을 공유한다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이 책에서는 아두이노를 마스터 장치로 사용한다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마스터 장치만이 통신을 초기화 할 수 있고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슬레이브</a:t>
            </a:r>
            <a:r>
              <a:rPr lang="ko-KR" altLang="en-US" dirty="0" smtClean="0"/>
              <a:t> 장치는 마스터 장치의 요청에 응답만 할 수 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각각의 주변 장치는 </a:t>
            </a:r>
            <a:r>
              <a:rPr lang="en-US" altLang="ko-KR" dirty="0" smtClean="0"/>
              <a:t>7</a:t>
            </a:r>
            <a:r>
              <a:rPr lang="ko-KR" altLang="en-US" dirty="0" smtClean="0"/>
              <a:t>비트의 고유한 통신 주소를 가지고 있다</a:t>
            </a:r>
            <a:r>
              <a:rPr lang="en-US" altLang="ko-KR" dirty="0" smtClean="0"/>
              <a:t>. </a:t>
            </a:r>
          </a:p>
          <a:p>
            <a:pPr lvl="2"/>
            <a:r>
              <a:rPr lang="ko-KR" altLang="en-US" dirty="0" smtClean="0"/>
              <a:t>버스에 연결된 모든 장치가 똑같은 메시지를 전달 받기 때문에 고유 주소는 중복되어서는 안 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마스터 장치는 통신을 초기화하고 나면 장치 </a:t>
            </a:r>
            <a:r>
              <a:rPr lang="en-US" altLang="ko-KR" dirty="0" smtClean="0"/>
              <a:t>ID</a:t>
            </a:r>
            <a:r>
              <a:rPr lang="ko-KR" altLang="en-US" dirty="0" smtClean="0"/>
              <a:t>와 데이터를 전송하고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슬레이브</a:t>
            </a:r>
            <a:r>
              <a:rPr lang="ko-KR" altLang="en-US" dirty="0" smtClean="0"/>
              <a:t> 장치는 자신의 </a:t>
            </a:r>
            <a:r>
              <a:rPr lang="en-US" altLang="ko-KR" dirty="0" smtClean="0"/>
              <a:t>ID</a:t>
            </a:r>
            <a:r>
              <a:rPr lang="ko-KR" altLang="en-US" dirty="0" smtClean="0"/>
              <a:t>가 호출 되었을 때 요청 받은 데이터를 전송한다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232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26892</TotalTime>
  <Words>1896</Words>
  <Application>Microsoft Office PowerPoint</Application>
  <PresentationFormat>화면 슬라이드 쇼(4:3)</PresentationFormat>
  <Paragraphs>282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9" baseType="lpstr">
      <vt:lpstr>굴림</vt:lpstr>
      <vt:lpstr>Arial</vt:lpstr>
      <vt:lpstr>Tahoma</vt:lpstr>
      <vt:lpstr>한글아씨-테트리스M</vt:lpstr>
      <vt:lpstr>나눔고딕코딩</vt:lpstr>
      <vt:lpstr>나눔바른고딕</vt:lpstr>
      <vt:lpstr>맑은 고딕</vt:lpstr>
      <vt:lpstr>HY견고딕</vt:lpstr>
      <vt:lpstr>Wingdings</vt:lpstr>
      <vt:lpstr>1_Office 테마</vt:lpstr>
      <vt:lpstr>Chapter8. I2C 통신</vt:lpstr>
      <vt:lpstr>PowerPoint 프레젠테이션</vt:lpstr>
      <vt:lpstr>PowerPoint 프레젠테이션</vt:lpstr>
      <vt:lpstr>PowerPoint 프레젠테이션</vt:lpstr>
      <vt:lpstr>필요한 부품</vt:lpstr>
      <vt:lpstr>01. I2C 통신 개요 </vt:lpstr>
      <vt:lpstr>01. I2C 통신 개요 </vt:lpstr>
      <vt:lpstr>02. I2C 통신 하드웨어 구성</vt:lpstr>
      <vt:lpstr>02. I2C 통신 하드웨어 구성</vt:lpstr>
      <vt:lpstr>02. I2C 통신 하드웨어 구성</vt:lpstr>
      <vt:lpstr>02. I2C 통신 하드웨어 구성</vt:lpstr>
      <vt:lpstr>03. I2C 온도 센서와 통신하기</vt:lpstr>
      <vt:lpstr>03. I2C 온도 센서와 통신하기</vt:lpstr>
      <vt:lpstr>03. I2C 온도 센서와 통신하기</vt:lpstr>
      <vt:lpstr>03. I2C 온도 센서와 통신하기</vt:lpstr>
      <vt:lpstr>03. I2C 온도 센서와 통신하기</vt:lpstr>
      <vt:lpstr>03. I2C 온도 센서와 통신하기 – Wire 라이브러리 사용하기</vt:lpstr>
      <vt:lpstr>03. I2C 온도 센서와 통신하기 – Wire 라이브러리 사용하기</vt:lpstr>
      <vt:lpstr>03. I2C 온도 센서와 통신하기 – Wire 라이브러리 사용하기</vt:lpstr>
      <vt:lpstr>04. 시프트 레지스터, 시리얼 통신과 I2C 통신 사용하기</vt:lpstr>
      <vt:lpstr>04. 시프트 레지스터, 시리얼 통신과 I2C 통신 사용하기</vt:lpstr>
      <vt:lpstr>04. 시프트 레지스터, 시리얼 통신과 I2C 통신 사용하기</vt:lpstr>
      <vt:lpstr>04. 시프트 레지스터, 시리얼 통신과 I2C 통신 사용하기</vt:lpstr>
      <vt:lpstr>04. 시프트 레지스터, 시리얼 통신과 I2C 통신 사용하기</vt:lpstr>
      <vt:lpstr>04. 시프트 레지스터, 시리얼 통신과 I2C 통신 사용하기</vt:lpstr>
      <vt:lpstr>04. 시프트 레지스터, 시리얼 통신과 I2C 통신 사용하기</vt:lpstr>
      <vt:lpstr>04. 시프트 레지스터, 시리얼 통신과 I2C 통신 사용하기</vt:lpstr>
      <vt:lpstr>04. 시프트 레지스터, 시리얼 통신과 I2C 통신 사용하기</vt:lpstr>
      <vt:lpstr>04. 시프트 레지스터, 시리얼 통신과 I2C 통신 사용하기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김이화</cp:lastModifiedBy>
  <cp:revision>822</cp:revision>
  <dcterms:created xsi:type="dcterms:W3CDTF">2012-07-11T10:23:22Z</dcterms:created>
  <dcterms:modified xsi:type="dcterms:W3CDTF">2014-11-08T08:47:04Z</dcterms:modified>
</cp:coreProperties>
</file>